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6" r:id="rId2"/>
    <p:sldId id="257" r:id="rId3"/>
  </p:sldIdLst>
  <p:sldSz cx="9144000" cy="6858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18" autoAdjust="0"/>
    <p:restoredTop sz="93571" autoAdjust="0"/>
  </p:normalViewPr>
  <p:slideViewPr>
    <p:cSldViewPr snapToGrid="0">
      <p:cViewPr varScale="1">
        <p:scale>
          <a:sx n="91" d="100"/>
          <a:sy n="91" d="100"/>
        </p:scale>
        <p:origin x="103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4894EBE5-CE8F-4C3E-AF1D-8208F3680D87}" type="datetimeFigureOut">
              <a:rPr lang="en-US" smtClean="0"/>
              <a:t>1/20/2026</a:t>
            </a:fld>
            <a:endParaRPr lang="en-US"/>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DE25C8B8-A5E8-4F39-950A-CB7A1A9F4425}" type="slidenum">
              <a:rPr lang="en-US" smtClean="0"/>
              <a:t>‹#›</a:t>
            </a:fld>
            <a:endParaRPr lang="en-US"/>
          </a:p>
        </p:txBody>
      </p:sp>
    </p:spTree>
    <p:extLst>
      <p:ext uri="{BB962C8B-B14F-4D97-AF65-F5344CB8AC3E}">
        <p14:creationId xmlns:p14="http://schemas.microsoft.com/office/powerpoint/2010/main" val="968365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8275" y="1173163"/>
            <a:ext cx="4225925" cy="31686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E25C8B8-A5E8-4F39-950A-CB7A1A9F4425}" type="slidenum">
              <a:rPr lang="en-US" smtClean="0"/>
              <a:t>1</a:t>
            </a:fld>
            <a:endParaRPr lang="en-US"/>
          </a:p>
        </p:txBody>
      </p:sp>
    </p:spTree>
    <p:extLst>
      <p:ext uri="{BB962C8B-B14F-4D97-AF65-F5344CB8AC3E}">
        <p14:creationId xmlns:p14="http://schemas.microsoft.com/office/powerpoint/2010/main" val="12970877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E9DFDAD-81B4-47BD-A50E-F25D95F38992}" type="datetimeFigureOut">
              <a:rPr lang="en-US" smtClean="0"/>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C98305-6639-44C0-844A-21A8441E35E2}" type="slidenum">
              <a:rPr lang="en-US" smtClean="0"/>
              <a:t>‹#›</a:t>
            </a:fld>
            <a:endParaRPr lang="en-US"/>
          </a:p>
        </p:txBody>
      </p:sp>
    </p:spTree>
    <p:extLst>
      <p:ext uri="{BB962C8B-B14F-4D97-AF65-F5344CB8AC3E}">
        <p14:creationId xmlns:p14="http://schemas.microsoft.com/office/powerpoint/2010/main" val="21883203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E9DFDAD-81B4-47BD-A50E-F25D95F38992}" type="datetimeFigureOut">
              <a:rPr lang="en-US" smtClean="0"/>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C98305-6639-44C0-844A-21A8441E35E2}" type="slidenum">
              <a:rPr lang="en-US" smtClean="0"/>
              <a:t>‹#›</a:t>
            </a:fld>
            <a:endParaRPr lang="en-US"/>
          </a:p>
        </p:txBody>
      </p:sp>
    </p:spTree>
    <p:extLst>
      <p:ext uri="{BB962C8B-B14F-4D97-AF65-F5344CB8AC3E}">
        <p14:creationId xmlns:p14="http://schemas.microsoft.com/office/powerpoint/2010/main" val="41811577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E9DFDAD-81B4-47BD-A50E-F25D95F38992}" type="datetimeFigureOut">
              <a:rPr lang="en-US" smtClean="0"/>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C98305-6639-44C0-844A-21A8441E35E2}" type="slidenum">
              <a:rPr lang="en-US" smtClean="0"/>
              <a:t>‹#›</a:t>
            </a:fld>
            <a:endParaRPr lang="en-US"/>
          </a:p>
        </p:txBody>
      </p:sp>
    </p:spTree>
    <p:extLst>
      <p:ext uri="{BB962C8B-B14F-4D97-AF65-F5344CB8AC3E}">
        <p14:creationId xmlns:p14="http://schemas.microsoft.com/office/powerpoint/2010/main" val="3070714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E9DFDAD-81B4-47BD-A50E-F25D95F38992}" type="datetimeFigureOut">
              <a:rPr lang="en-US" smtClean="0"/>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C98305-6639-44C0-844A-21A8441E35E2}" type="slidenum">
              <a:rPr lang="en-US" smtClean="0"/>
              <a:t>‹#›</a:t>
            </a:fld>
            <a:endParaRPr lang="en-US"/>
          </a:p>
        </p:txBody>
      </p:sp>
    </p:spTree>
    <p:extLst>
      <p:ext uri="{BB962C8B-B14F-4D97-AF65-F5344CB8AC3E}">
        <p14:creationId xmlns:p14="http://schemas.microsoft.com/office/powerpoint/2010/main" val="2901916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E9DFDAD-81B4-47BD-A50E-F25D95F38992}" type="datetimeFigureOut">
              <a:rPr lang="en-US" smtClean="0"/>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C98305-6639-44C0-844A-21A8441E35E2}" type="slidenum">
              <a:rPr lang="en-US" smtClean="0"/>
              <a:t>‹#›</a:t>
            </a:fld>
            <a:endParaRPr lang="en-US"/>
          </a:p>
        </p:txBody>
      </p:sp>
    </p:spTree>
    <p:extLst>
      <p:ext uri="{BB962C8B-B14F-4D97-AF65-F5344CB8AC3E}">
        <p14:creationId xmlns:p14="http://schemas.microsoft.com/office/powerpoint/2010/main" val="2749465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E9DFDAD-81B4-47BD-A50E-F25D95F38992}" type="datetimeFigureOut">
              <a:rPr lang="en-US" smtClean="0"/>
              <a:t>1/20/2026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C98305-6639-44C0-844A-21A8441E35E2}" type="slidenum">
              <a:rPr lang="en-US" smtClean="0"/>
              <a:t>‹#›</a:t>
            </a:fld>
            <a:endParaRPr lang="en-US"/>
          </a:p>
        </p:txBody>
      </p:sp>
    </p:spTree>
    <p:extLst>
      <p:ext uri="{BB962C8B-B14F-4D97-AF65-F5344CB8AC3E}">
        <p14:creationId xmlns:p14="http://schemas.microsoft.com/office/powerpoint/2010/main" val="3529656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E9DFDAD-81B4-47BD-A50E-F25D95F38992}" type="datetimeFigureOut">
              <a:rPr lang="en-US" smtClean="0"/>
              <a:t>1/20/2026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C98305-6639-44C0-844A-21A8441E35E2}" type="slidenum">
              <a:rPr lang="en-US" smtClean="0"/>
              <a:t>‹#›</a:t>
            </a:fld>
            <a:endParaRPr lang="en-US"/>
          </a:p>
        </p:txBody>
      </p:sp>
    </p:spTree>
    <p:extLst>
      <p:ext uri="{BB962C8B-B14F-4D97-AF65-F5344CB8AC3E}">
        <p14:creationId xmlns:p14="http://schemas.microsoft.com/office/powerpoint/2010/main" val="4176963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E9DFDAD-81B4-47BD-A50E-F25D95F38992}" type="datetimeFigureOut">
              <a:rPr lang="en-US" smtClean="0"/>
              <a:t>1/20/2026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C98305-6639-44C0-844A-21A8441E35E2}" type="slidenum">
              <a:rPr lang="en-US" smtClean="0"/>
              <a:t>‹#›</a:t>
            </a:fld>
            <a:endParaRPr lang="en-US"/>
          </a:p>
        </p:txBody>
      </p:sp>
    </p:spTree>
    <p:extLst>
      <p:ext uri="{BB962C8B-B14F-4D97-AF65-F5344CB8AC3E}">
        <p14:creationId xmlns:p14="http://schemas.microsoft.com/office/powerpoint/2010/main" val="1343611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9DFDAD-81B4-47BD-A50E-F25D95F38992}" type="datetimeFigureOut">
              <a:rPr lang="en-US" smtClean="0"/>
              <a:t>1/20/2026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C98305-6639-44C0-844A-21A8441E35E2}" type="slidenum">
              <a:rPr lang="en-US" smtClean="0"/>
              <a:t>‹#›</a:t>
            </a:fld>
            <a:endParaRPr lang="en-US"/>
          </a:p>
        </p:txBody>
      </p:sp>
    </p:spTree>
    <p:extLst>
      <p:ext uri="{BB962C8B-B14F-4D97-AF65-F5344CB8AC3E}">
        <p14:creationId xmlns:p14="http://schemas.microsoft.com/office/powerpoint/2010/main" val="2737547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E9DFDAD-81B4-47BD-A50E-F25D95F38992}" type="datetimeFigureOut">
              <a:rPr lang="en-US" smtClean="0"/>
              <a:t>1/20/2026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C98305-6639-44C0-844A-21A8441E35E2}" type="slidenum">
              <a:rPr lang="en-US" smtClean="0"/>
              <a:t>‹#›</a:t>
            </a:fld>
            <a:endParaRPr lang="en-US"/>
          </a:p>
        </p:txBody>
      </p:sp>
    </p:spTree>
    <p:extLst>
      <p:ext uri="{BB962C8B-B14F-4D97-AF65-F5344CB8AC3E}">
        <p14:creationId xmlns:p14="http://schemas.microsoft.com/office/powerpoint/2010/main" val="6001050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E9DFDAD-81B4-47BD-A50E-F25D95F38992}" type="datetimeFigureOut">
              <a:rPr lang="en-US" smtClean="0"/>
              <a:t>1/20/2026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C98305-6639-44C0-844A-21A8441E35E2}" type="slidenum">
              <a:rPr lang="en-US" smtClean="0"/>
              <a:t>‹#›</a:t>
            </a:fld>
            <a:endParaRPr lang="en-US"/>
          </a:p>
        </p:txBody>
      </p:sp>
    </p:spTree>
    <p:extLst>
      <p:ext uri="{BB962C8B-B14F-4D97-AF65-F5344CB8AC3E}">
        <p14:creationId xmlns:p14="http://schemas.microsoft.com/office/powerpoint/2010/main" val="27576381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E9DFDAD-81B4-47BD-A50E-F25D95F38992}" type="datetimeFigureOut">
              <a:rPr lang="en-US" smtClean="0"/>
              <a:t>1/20/2026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0C98305-6639-44C0-844A-21A8441E35E2}" type="slidenum">
              <a:rPr lang="en-US" smtClean="0"/>
              <a:t>‹#›</a:t>
            </a:fld>
            <a:endParaRPr lang="en-US"/>
          </a:p>
        </p:txBody>
      </p:sp>
    </p:spTree>
    <p:extLst>
      <p:ext uri="{BB962C8B-B14F-4D97-AF65-F5344CB8AC3E}">
        <p14:creationId xmlns:p14="http://schemas.microsoft.com/office/powerpoint/2010/main" val="7403012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microsoft.com/office/2007/relationships/hdphoto" Target="../media/hdphoto1.wdp"/><Relationship Id="rId13" Type="http://schemas.openxmlformats.org/officeDocument/2006/relationships/image" Target="../media/image10.png"/><Relationship Id="rId3" Type="http://schemas.openxmlformats.org/officeDocument/2006/relationships/image" Target="../media/image4.png"/><Relationship Id="rId7" Type="http://schemas.openxmlformats.org/officeDocument/2006/relationships/image" Target="../media/image7.png"/><Relationship Id="rId12" Type="http://schemas.openxmlformats.org/officeDocument/2006/relationships/hyperlink" Target="https://www.alpost1799.org/about.html" TargetMode="External"/><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6.jpeg"/><Relationship Id="rId11" Type="http://schemas.openxmlformats.org/officeDocument/2006/relationships/image" Target="../media/image9.png"/><Relationship Id="rId5" Type="http://schemas.openxmlformats.org/officeDocument/2006/relationships/hyperlink" Target="http://www.alpost1799.org" TargetMode="External"/><Relationship Id="rId10" Type="http://schemas.openxmlformats.org/officeDocument/2006/relationships/image" Target="../media/image8.png"/><Relationship Id="rId4" Type="http://schemas.openxmlformats.org/officeDocument/2006/relationships/image" Target="../media/image5.png"/><Relationship Id="rId9" Type="http://schemas.openxmlformats.org/officeDocument/2006/relationships/hyperlink" Target="https://bridgeville.org/2015/04/american-legion-turns-around-its-fortunes-with-membership-drive-community-support/" TargetMode="External"/><Relationship Id="rId14" Type="http://schemas.microsoft.com/office/2007/relationships/hdphoto" Target="../media/hdphoto2.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647CCFC1-9C52-0EE7-80A3-E0C4F5C48744}"/>
              </a:ext>
            </a:extLst>
          </p:cNvPr>
          <p:cNvGrpSpPr/>
          <p:nvPr/>
        </p:nvGrpSpPr>
        <p:grpSpPr>
          <a:xfrm>
            <a:off x="91734" y="403127"/>
            <a:ext cx="8949219" cy="6430489"/>
            <a:chOff x="91734" y="403127"/>
            <a:chExt cx="8949219" cy="6430489"/>
          </a:xfrm>
        </p:grpSpPr>
        <p:grpSp>
          <p:nvGrpSpPr>
            <p:cNvPr id="2" name="Group 1">
              <a:extLst>
                <a:ext uri="{FF2B5EF4-FFF2-40B4-BE49-F238E27FC236}">
                  <a16:creationId xmlns:a16="http://schemas.microsoft.com/office/drawing/2014/main" id="{BA6EA173-7F70-7E92-2493-82DB6D9785CF}"/>
                </a:ext>
              </a:extLst>
            </p:cNvPr>
            <p:cNvGrpSpPr/>
            <p:nvPr/>
          </p:nvGrpSpPr>
          <p:grpSpPr>
            <a:xfrm>
              <a:off x="91734" y="403127"/>
              <a:ext cx="8949219" cy="6430489"/>
              <a:chOff x="91734" y="403127"/>
              <a:chExt cx="8949219" cy="6430489"/>
            </a:xfrm>
          </p:grpSpPr>
          <p:sp>
            <p:nvSpPr>
              <p:cNvPr id="5" name="TextBox 4">
                <a:extLst>
                  <a:ext uri="{FF2B5EF4-FFF2-40B4-BE49-F238E27FC236}">
                    <a16:creationId xmlns:a16="http://schemas.microsoft.com/office/drawing/2014/main" id="{593A1DE4-B1B5-6EBC-8BFE-D3B5EE030C83}"/>
                  </a:ext>
                </a:extLst>
              </p:cNvPr>
              <p:cNvSpPr txBox="1"/>
              <p:nvPr/>
            </p:nvSpPr>
            <p:spPr>
              <a:xfrm>
                <a:off x="155297" y="403127"/>
                <a:ext cx="8607421" cy="307777"/>
              </a:xfrm>
              <a:prstGeom prst="rect">
                <a:avLst/>
              </a:prstGeom>
              <a:noFill/>
            </p:spPr>
            <p:txBody>
              <a:bodyPr wrap="none" rtlCol="0">
                <a:spAutoFit/>
              </a:bodyPr>
              <a:lstStyle/>
              <a:p>
                <a:r>
                  <a:rPr lang="en-US" sz="1400" b="1" dirty="0">
                    <a:solidFill>
                      <a:srgbClr val="FF0000"/>
                    </a:solidFill>
                  </a:rPr>
                  <a:t>What we do as fellow Veterans............Reaching Out &amp; Giving Back..............With 30 Projects &amp; Programs</a:t>
                </a:r>
              </a:p>
            </p:txBody>
          </p:sp>
          <p:sp>
            <p:nvSpPr>
              <p:cNvPr id="17" name="TextBox 16">
                <a:extLst>
                  <a:ext uri="{FF2B5EF4-FFF2-40B4-BE49-F238E27FC236}">
                    <a16:creationId xmlns:a16="http://schemas.microsoft.com/office/drawing/2014/main" id="{074934A5-D845-4BE7-E058-6E7124016574}"/>
                  </a:ext>
                </a:extLst>
              </p:cNvPr>
              <p:cNvSpPr txBox="1"/>
              <p:nvPr/>
            </p:nvSpPr>
            <p:spPr>
              <a:xfrm>
                <a:off x="91734" y="847702"/>
                <a:ext cx="2858747" cy="5093702"/>
              </a:xfrm>
              <a:prstGeom prst="rect">
                <a:avLst/>
              </a:prstGeom>
              <a:noFill/>
            </p:spPr>
            <p:txBody>
              <a:bodyPr wrap="square">
                <a:spAutoFit/>
              </a:bodyPr>
              <a:lstStyle/>
              <a:p>
                <a:pPr>
                  <a:spcAft>
                    <a:spcPts val="600"/>
                  </a:spcAft>
                  <a:buSzPts val="1000"/>
                  <a:tabLst>
                    <a:tab pos="342900" algn="l"/>
                  </a:tabLst>
                </a:pPr>
                <a:r>
                  <a:rPr lang="en-US" sz="900" b="1" u="sng" dirty="0">
                    <a:ea typeface="Times New Roman"/>
                    <a:cs typeface="Calibri" panose="020F0502020204030204" pitchFamily="34" charset="0"/>
                  </a:rPr>
                  <a:t>Assistance to Veterans and Their Families </a:t>
                </a:r>
                <a:r>
                  <a:rPr lang="en-US" sz="900" b="1" dirty="0">
                    <a:ea typeface="Times New Roman"/>
                    <a:cs typeface="Calibri" panose="020F0502020204030204" pitchFamily="34" charset="0"/>
                  </a:rPr>
                  <a:t>               </a:t>
                </a:r>
                <a:r>
                  <a:rPr lang="en-US" sz="900" dirty="0">
                    <a:ea typeface="Times New Roman"/>
                    <a:cs typeface="Calibri" panose="020F0502020204030204" pitchFamily="34" charset="0"/>
                  </a:rPr>
                  <a:t>Post 1799 </a:t>
                </a:r>
                <a:r>
                  <a:rPr lang="en-US" sz="900" dirty="0">
                    <a:ea typeface="Tahoma" panose="020B0604030504040204" pitchFamily="34" charset="0"/>
                    <a:cs typeface="Calibri" panose="020F0502020204030204" pitchFamily="34" charset="0"/>
                  </a:rPr>
                  <a:t>assists Veterans &amp; spouses with Service disability benefits with the Veteran’s Administration.</a:t>
                </a:r>
              </a:p>
              <a:p>
                <a:pPr>
                  <a:spcAft>
                    <a:spcPts val="600"/>
                  </a:spcAft>
                  <a:buSzPts val="1000"/>
                  <a:tabLst>
                    <a:tab pos="342900" algn="l"/>
                  </a:tabLst>
                </a:pPr>
                <a:r>
                  <a:rPr lang="en-US" sz="900" b="1" u="sng" dirty="0">
                    <a:ea typeface="Tahoma" panose="020B0604030504040204" pitchFamily="34" charset="0"/>
                    <a:cs typeface="Calibri" panose="020F0502020204030204" pitchFamily="34" charset="0"/>
                  </a:rPr>
                  <a:t>Sweats 4 Va Vets</a:t>
                </a:r>
                <a:r>
                  <a:rPr lang="en-US" sz="900" dirty="0">
                    <a:ea typeface="Calibri"/>
                    <a:cs typeface="Calibri" panose="020F0502020204030204" pitchFamily="34" charset="0"/>
                  </a:rPr>
                  <a:t>  Post1799 leads the collection &amp; distribution of new sweat suits to Veterans currently hospitalized in 3 Virginia Veteran Medical Centers. </a:t>
                </a:r>
              </a:p>
              <a:p>
                <a:pPr>
                  <a:spcAft>
                    <a:spcPts val="600"/>
                  </a:spcAft>
                  <a:buSzPts val="1000"/>
                  <a:tabLst>
                    <a:tab pos="342900" algn="l"/>
                  </a:tabLst>
                </a:pPr>
                <a:r>
                  <a:rPr lang="en-US" sz="900" dirty="0">
                    <a:ea typeface="Calibri"/>
                    <a:cs typeface="Calibri" panose="020F0502020204030204" pitchFamily="34" charset="0"/>
                  </a:rPr>
                  <a:t> </a:t>
                </a:r>
                <a:r>
                  <a:rPr lang="en-US" sz="900" b="1" u="sng" dirty="0">
                    <a:ea typeface="Times New Roman"/>
                    <a:cs typeface="Calibri" panose="020F0502020204030204" pitchFamily="34" charset="0"/>
                  </a:rPr>
                  <a:t>Heroes Without Headstones</a:t>
                </a:r>
                <a:r>
                  <a:rPr lang="en-US" sz="900" b="1" dirty="0">
                    <a:ea typeface="Times New Roman"/>
                    <a:cs typeface="Calibri" panose="020F0502020204030204" pitchFamily="34" charset="0"/>
                  </a:rPr>
                  <a:t>  </a:t>
                </a:r>
                <a:r>
                  <a:rPr lang="en-US" sz="900" dirty="0">
                    <a:ea typeface="Times New Roman"/>
                    <a:cs typeface="Calibri" panose="020F0502020204030204" pitchFamily="34" charset="0"/>
                  </a:rPr>
                  <a:t>Post 1799 assists in obtaining official grave markings for Veterans interred at the local Stonewall Memory Gardens, Va. </a:t>
                </a:r>
              </a:p>
              <a:p>
                <a:pPr>
                  <a:spcAft>
                    <a:spcPts val="600"/>
                  </a:spcAft>
                  <a:buSzPts val="1000"/>
                  <a:tabLst>
                    <a:tab pos="342900" algn="l"/>
                  </a:tabLst>
                </a:pPr>
                <a:r>
                  <a:rPr lang="en-US" sz="900" b="1" u="sng" dirty="0">
                    <a:latin typeface="Aptos" panose="020B0004020202020204" pitchFamily="34" charset="0"/>
                    <a:ea typeface="Times New Roman"/>
                    <a:cs typeface="Calibri" panose="020F0502020204030204" pitchFamily="34" charset="0"/>
                  </a:rPr>
                  <a:t>Serving Puller, Serving Vets</a:t>
                </a:r>
                <a:r>
                  <a:rPr lang="en-US" sz="900" dirty="0">
                    <a:latin typeface="Aptos" panose="020B0004020202020204" pitchFamily="34" charset="0"/>
                    <a:ea typeface="Calibri"/>
                    <a:cs typeface="Calibri" panose="020F0502020204030204" pitchFamily="34" charset="0"/>
                  </a:rPr>
                  <a:t>  Post 1799 supports       the local Puller Veterans Care Center, Vint Hill, Va with several ongoing projects</a:t>
                </a:r>
                <a:endParaRPr lang="en-US" sz="900" dirty="0">
                  <a:ea typeface="Times New Roman"/>
                  <a:cs typeface="Calibri" panose="020F0502020204030204" pitchFamily="34" charset="0"/>
                </a:endParaRPr>
              </a:p>
              <a:p>
                <a:pPr>
                  <a:spcAft>
                    <a:spcPts val="600"/>
                  </a:spcAft>
                  <a:buSzPts val="1000"/>
                  <a:tabLst>
                    <a:tab pos="342900" algn="l"/>
                  </a:tabLst>
                </a:pPr>
                <a:r>
                  <a:rPr lang="en-US" sz="900" b="1" u="sng" dirty="0">
                    <a:ea typeface="Tahoma" panose="020B0604030504040204" pitchFamily="34" charset="0"/>
                    <a:cs typeface="Calibri" panose="020F0502020204030204" pitchFamily="34" charset="0"/>
                  </a:rPr>
                  <a:t>Hero’s Bridge Support</a:t>
                </a:r>
                <a:r>
                  <a:rPr lang="en-US" sz="900" b="1" dirty="0">
                    <a:ea typeface="Calibri"/>
                    <a:cs typeface="Calibri" panose="020F0502020204030204" pitchFamily="34" charset="0"/>
                  </a:rPr>
                  <a:t>  </a:t>
                </a:r>
                <a:r>
                  <a:rPr lang="en-US" sz="900" dirty="0">
                    <a:ea typeface="Calibri"/>
                    <a:cs typeface="Calibri" panose="020F0502020204030204" pitchFamily="34" charset="0"/>
                  </a:rPr>
                  <a:t>Post 1799 assists in getting Veterans to and from local community medical appointments per requests from Hero’s Bridge.</a:t>
                </a:r>
                <a:r>
                  <a:rPr lang="en-US" sz="900" dirty="0">
                    <a:ea typeface="Times New Roman"/>
                    <a:cs typeface="Calibri" panose="020F0502020204030204" pitchFamily="34" charset="0"/>
                  </a:rPr>
                  <a:t> </a:t>
                </a:r>
              </a:p>
              <a:p>
                <a:pPr>
                  <a:spcAft>
                    <a:spcPts val="600"/>
                  </a:spcAft>
                  <a:buSzPts val="1000"/>
                  <a:tabLst>
                    <a:tab pos="342900" algn="l"/>
                  </a:tabLst>
                </a:pPr>
                <a:r>
                  <a:rPr lang="en-US" sz="900" b="1" u="sng" dirty="0">
                    <a:latin typeface="Aptos" panose="020B0004020202020204" pitchFamily="34" charset="0"/>
                    <a:ea typeface="Times New Roman"/>
                    <a:cs typeface="Calibri" panose="020F0502020204030204" pitchFamily="34" charset="0"/>
                  </a:rPr>
                  <a:t>Wreaths Across America </a:t>
                </a:r>
                <a:r>
                  <a:rPr lang="en-US" sz="900" b="1" dirty="0">
                    <a:latin typeface="Aptos" panose="020B0004020202020204" pitchFamily="34" charset="0"/>
                    <a:ea typeface="Calibri"/>
                    <a:cs typeface="Calibri" panose="020F0502020204030204" pitchFamily="34" charset="0"/>
                  </a:rPr>
                  <a:t>  </a:t>
                </a:r>
                <a:r>
                  <a:rPr lang="en-US" sz="900" dirty="0">
                    <a:latin typeface="Aptos" panose="020B0004020202020204" pitchFamily="34" charset="0"/>
                    <a:ea typeface="Calibri"/>
                    <a:cs typeface="Calibri" panose="020F0502020204030204" pitchFamily="34" charset="0"/>
                  </a:rPr>
                  <a:t>Post 1799 annually supports grave sites at the Stonewall Memory Gardens located in Manassas, Va. </a:t>
                </a:r>
              </a:p>
              <a:p>
                <a:pPr>
                  <a:spcAft>
                    <a:spcPts val="600"/>
                  </a:spcAft>
                  <a:buSzPts val="1000"/>
                  <a:tabLst>
                    <a:tab pos="342900" algn="l"/>
                  </a:tabLst>
                </a:pPr>
                <a:r>
                  <a:rPr lang="en-US" sz="900" b="1" u="sng" dirty="0">
                    <a:ea typeface="Times New Roman"/>
                    <a:cs typeface="Calibri" panose="020F0502020204030204" pitchFamily="34" charset="0"/>
                  </a:rPr>
                  <a:t>Missing In America (M. I. A.)</a:t>
                </a:r>
                <a:r>
                  <a:rPr lang="en-US" sz="900" b="1" dirty="0">
                    <a:ea typeface="Times New Roman"/>
                    <a:cs typeface="Calibri" panose="020F0502020204030204" pitchFamily="34" charset="0"/>
                  </a:rPr>
                  <a:t>  </a:t>
                </a:r>
                <a:r>
                  <a:rPr lang="en-US" sz="900" dirty="0">
                    <a:ea typeface="Times New Roman"/>
                    <a:cs typeface="Calibri" panose="020F0502020204030204" pitchFamily="34" charset="0"/>
                  </a:rPr>
                  <a:t>Post 1799 attends  federal events honoring Veterans “without family”.</a:t>
                </a:r>
              </a:p>
              <a:p>
                <a:pPr>
                  <a:spcAft>
                    <a:spcPts val="600"/>
                  </a:spcAft>
                  <a:buSzPts val="1000"/>
                  <a:tabLst>
                    <a:tab pos="342900" algn="l"/>
                  </a:tabLst>
                </a:pPr>
                <a:r>
                  <a:rPr lang="en-US" sz="900" b="1" u="sng" dirty="0">
                    <a:ea typeface="Times New Roman"/>
                    <a:cs typeface="Calibri" panose="020F0502020204030204" pitchFamily="34" charset="0"/>
                  </a:rPr>
                  <a:t>Community Vet Support</a:t>
                </a:r>
                <a:r>
                  <a:rPr lang="en-US" sz="900" b="1" dirty="0">
                    <a:ea typeface="Times New Roman"/>
                    <a:cs typeface="Calibri" panose="020F0502020204030204" pitchFamily="34" charset="0"/>
                  </a:rPr>
                  <a:t>  </a:t>
                </a:r>
                <a:r>
                  <a:rPr lang="en-US" sz="900" dirty="0">
                    <a:ea typeface="Times New Roman"/>
                    <a:cs typeface="Calibri" panose="020F0502020204030204" pitchFamily="34" charset="0"/>
                  </a:rPr>
                  <a:t>Post 1799 supports   Veterans currently living in local Rehab centers.</a:t>
                </a:r>
              </a:p>
              <a:p>
                <a:pPr>
                  <a:spcAft>
                    <a:spcPts val="600"/>
                  </a:spcAft>
                  <a:buSzPts val="1000"/>
                  <a:tabLst>
                    <a:tab pos="342900" algn="l"/>
                  </a:tabLst>
                </a:pPr>
                <a:r>
                  <a:rPr lang="en-US" sz="900" b="1" u="sng" dirty="0">
                    <a:ea typeface="Times New Roman"/>
                    <a:cs typeface="Calibri" panose="020F0502020204030204" pitchFamily="34" charset="0"/>
                  </a:rPr>
                  <a:t>Blankets &amp; Quilts 4 Va Vets</a:t>
                </a:r>
                <a:r>
                  <a:rPr lang="en-US" sz="900" b="1" dirty="0">
                    <a:ea typeface="Calibri"/>
                    <a:cs typeface="Calibri" panose="020F0502020204030204" pitchFamily="34" charset="0"/>
                  </a:rPr>
                  <a:t>  </a:t>
                </a:r>
                <a:r>
                  <a:rPr lang="en-US" sz="900" dirty="0">
                    <a:ea typeface="Calibri"/>
                    <a:cs typeface="Calibri" panose="020F0502020204030204" pitchFamily="34" charset="0"/>
                  </a:rPr>
                  <a:t>Post 1799 assists coordinating in distributing these items with             other Post activities.</a:t>
                </a:r>
              </a:p>
              <a:p>
                <a:pPr>
                  <a:spcAft>
                    <a:spcPts val="600"/>
                  </a:spcAft>
                  <a:buSzPts val="1000"/>
                  <a:tabLst>
                    <a:tab pos="342900" algn="l"/>
                  </a:tabLst>
                </a:pPr>
                <a:r>
                  <a:rPr lang="en-US" sz="900" b="1" u="sng" dirty="0">
                    <a:ea typeface="Tahoma" panose="020B0604030504040204" pitchFamily="34" charset="0"/>
                    <a:cs typeface="Calibri" panose="020F0502020204030204" pitchFamily="34" charset="0"/>
                  </a:rPr>
                  <a:t>Willing Warrior Retreat  Support                                    </a:t>
                </a:r>
                <a:r>
                  <a:rPr lang="en-US" sz="900" b="1" dirty="0">
                    <a:ea typeface="Tahoma" panose="020B0604030504040204" pitchFamily="34" charset="0"/>
                    <a:cs typeface="Calibri" panose="020F0502020204030204" pitchFamily="34" charset="0"/>
                  </a:rPr>
                  <a:t> </a:t>
                </a:r>
                <a:r>
                  <a:rPr lang="en-US" sz="900" dirty="0">
                    <a:ea typeface="Calibri"/>
                    <a:cs typeface="Calibri" panose="020F0502020204030204" pitchFamily="34" charset="0"/>
                  </a:rPr>
                  <a:t>Post 1799 annually supports several Willing Warrior Retreat Center events in Haymarket, Va.</a:t>
                </a:r>
              </a:p>
              <a:p>
                <a:pPr>
                  <a:spcAft>
                    <a:spcPts val="600"/>
                  </a:spcAft>
                  <a:buSzPts val="1000"/>
                  <a:tabLst>
                    <a:tab pos="342900" algn="l"/>
                  </a:tabLst>
                </a:pPr>
                <a:endParaRPr lang="en-US" sz="900" dirty="0">
                  <a:ea typeface="Calibri"/>
                  <a:cs typeface="Calibri" panose="020F0502020204030204" pitchFamily="34" charset="0"/>
                </a:endParaRPr>
              </a:p>
              <a:p>
                <a:pPr>
                  <a:spcAft>
                    <a:spcPts val="600"/>
                  </a:spcAft>
                  <a:buSzPts val="1000"/>
                  <a:tabLst>
                    <a:tab pos="342900" algn="l"/>
                  </a:tabLst>
                </a:pPr>
                <a:endParaRPr lang="en-US" sz="900" dirty="0">
                  <a:ea typeface="Calibri"/>
                  <a:cs typeface="Calibri" panose="020F0502020204030204" pitchFamily="34" charset="0"/>
                </a:endParaRPr>
              </a:p>
            </p:txBody>
          </p:sp>
          <p:pic>
            <p:nvPicPr>
              <p:cNvPr id="19" name="Picture 18" descr="Qr code&#10;&#10;Description automatically generated">
                <a:extLst>
                  <a:ext uri="{FF2B5EF4-FFF2-40B4-BE49-F238E27FC236}">
                    <a16:creationId xmlns:a16="http://schemas.microsoft.com/office/drawing/2014/main" id="{955B9F62-8215-C3B0-4EBE-1C314C856C65}"/>
                  </a:ext>
                </a:extLst>
              </p:cNvPr>
              <p:cNvPicPr/>
              <p:nvPr/>
            </p:nvPicPr>
            <p:blipFill rotWithShape="1">
              <a:blip r:embed="rId3" cstate="print">
                <a:extLst>
                  <a:ext uri="{28A0092B-C50C-407E-A947-70E740481C1C}">
                    <a14:useLocalDpi xmlns:a14="http://schemas.microsoft.com/office/drawing/2010/main" val="0"/>
                  </a:ext>
                </a:extLst>
              </a:blip>
              <a:srcRect r="46411"/>
              <a:stretch/>
            </p:blipFill>
            <p:spPr>
              <a:xfrm>
                <a:off x="364225" y="5658453"/>
                <a:ext cx="857849" cy="561274"/>
              </a:xfrm>
              <a:prstGeom prst="rect">
                <a:avLst/>
              </a:prstGeom>
            </p:spPr>
          </p:pic>
          <p:sp>
            <p:nvSpPr>
              <p:cNvPr id="20" name="Rectangle 19">
                <a:extLst>
                  <a:ext uri="{FF2B5EF4-FFF2-40B4-BE49-F238E27FC236}">
                    <a16:creationId xmlns:a16="http://schemas.microsoft.com/office/drawing/2014/main" id="{7143EAB2-D0DC-9F20-77C9-FE1C2952FACF}"/>
                  </a:ext>
                </a:extLst>
              </p:cNvPr>
              <p:cNvSpPr/>
              <p:nvPr/>
            </p:nvSpPr>
            <p:spPr>
              <a:xfrm>
                <a:off x="365607" y="5651462"/>
                <a:ext cx="2022001" cy="609245"/>
              </a:xfrm>
              <a:prstGeom prst="rect">
                <a:avLst/>
              </a:prstGeom>
              <a:noFill/>
              <a:ln w="19050">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1" name="Arrow: Right 20">
                <a:extLst>
                  <a:ext uri="{FF2B5EF4-FFF2-40B4-BE49-F238E27FC236}">
                    <a16:creationId xmlns:a16="http://schemas.microsoft.com/office/drawing/2014/main" id="{3DB497DE-50ED-801B-5177-8707FD72EB87}"/>
                  </a:ext>
                </a:extLst>
              </p:cNvPr>
              <p:cNvSpPr/>
              <p:nvPr/>
            </p:nvSpPr>
            <p:spPr>
              <a:xfrm>
                <a:off x="1376739" y="5808317"/>
                <a:ext cx="736818" cy="34693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2" name="Text Box 36">
                <a:extLst>
                  <a:ext uri="{FF2B5EF4-FFF2-40B4-BE49-F238E27FC236}">
                    <a16:creationId xmlns:a16="http://schemas.microsoft.com/office/drawing/2014/main" id="{4BA2200A-2A84-9D71-30F9-D562965FBD6C}"/>
                  </a:ext>
                </a:extLst>
              </p:cNvPr>
              <p:cNvSpPr txBox="1"/>
              <p:nvPr/>
            </p:nvSpPr>
            <p:spPr>
              <a:xfrm>
                <a:off x="5977387" y="847702"/>
                <a:ext cx="3063566" cy="4619648"/>
              </a:xfrm>
              <a:prstGeom prst="rect">
                <a:avLst/>
              </a:prstGeom>
              <a:noFill/>
              <a:ln w="6350">
                <a:noFill/>
              </a:ln>
            </p:spPr>
            <p:txBody>
              <a:bodyPr rot="0" spcFirstLastPara="0" vert="horz" wrap="square" lIns="68580" tIns="34290" rIns="68580" bIns="34290" numCol="1" spcCol="0" rtlCol="0" fromWordArt="0" anchor="t" anchorCtr="0" forceAA="0" compatLnSpc="1">
                <a:prstTxWarp prst="textNoShape">
                  <a:avLst/>
                </a:prstTxWarp>
                <a:noAutofit/>
              </a:bodyPr>
              <a:lstStyle/>
              <a:p>
                <a:pPr>
                  <a:spcAft>
                    <a:spcPts val="600"/>
                  </a:spcAft>
                </a:pPr>
                <a:r>
                  <a:rPr lang="en-US" sz="900" b="1" u="sng" dirty="0">
                    <a:ea typeface="Times New Roman"/>
                    <a:cs typeface="Times New Roman"/>
                  </a:rPr>
                  <a:t>Boys State and Girls State</a:t>
                </a:r>
                <a:r>
                  <a:rPr lang="en-US" sz="900" dirty="0">
                    <a:ea typeface="Times New Roman"/>
                    <a:cs typeface="Times New Roman"/>
                  </a:rPr>
                  <a:t>  Post 1799 selects &amp; funds delegates from local High Schools to attend programs on local government civics-oriented classes. </a:t>
                </a:r>
                <a:endParaRPr lang="en-US" sz="900" dirty="0">
                  <a:ea typeface="Calibri"/>
                  <a:cs typeface="Times New Roman"/>
                </a:endParaRPr>
              </a:p>
              <a:p>
                <a:pPr>
                  <a:spcAft>
                    <a:spcPts val="600"/>
                  </a:spcAft>
                </a:pPr>
                <a:r>
                  <a:rPr lang="en-US" sz="900" b="1" u="sng" dirty="0">
                    <a:latin typeface="Aptos" panose="020B0004020202020204" pitchFamily="34" charset="0"/>
                    <a:ea typeface="Times New Roman"/>
                    <a:cs typeface="Calibri" panose="020F0502020204030204" pitchFamily="34" charset="0"/>
                  </a:rPr>
                  <a:t>Youth Cadet Law Enforcement Training  </a:t>
                </a:r>
                <a:r>
                  <a:rPr lang="en-US" sz="900" dirty="0">
                    <a:latin typeface="Aptos" panose="020B0004020202020204" pitchFamily="34" charset="0"/>
                    <a:ea typeface="Times New Roman"/>
                    <a:cs typeface="Calibri" panose="020F0502020204030204" pitchFamily="34" charset="0"/>
                  </a:rPr>
                  <a:t>Post 1799 sponsors highschoolers (under 18 years of age) to attend  days of Va State Police training in Richmond, Va.</a:t>
                </a:r>
              </a:p>
              <a:p>
                <a:pPr>
                  <a:spcAft>
                    <a:spcPts val="600"/>
                  </a:spcAft>
                </a:pPr>
                <a:r>
                  <a:rPr lang="en-US" sz="900" b="1" u="sng" dirty="0">
                    <a:ea typeface="Times New Roman"/>
                    <a:cs typeface="Times New Roman"/>
                  </a:rPr>
                  <a:t>American Legion Oratorical Competition</a:t>
                </a:r>
                <a:r>
                  <a:rPr lang="en-US" sz="900" b="1" dirty="0">
                    <a:ea typeface="Times New Roman"/>
                    <a:cs typeface="Times New Roman"/>
                  </a:rPr>
                  <a:t>  </a:t>
                </a:r>
                <a:r>
                  <a:rPr lang="en-US" sz="900" dirty="0">
                    <a:ea typeface="Times New Roman"/>
                    <a:cs typeface="Times New Roman"/>
                  </a:rPr>
                  <a:t>Post 1799 supports via assistance and advice all interested high school applicants for this annual national event. </a:t>
                </a:r>
              </a:p>
              <a:p>
                <a:pPr>
                  <a:spcAft>
                    <a:spcPts val="600"/>
                  </a:spcAft>
                </a:pPr>
                <a:r>
                  <a:rPr lang="en-US" sz="900" b="1" u="sng" dirty="0">
                    <a:latin typeface="Aptos" panose="020B0004020202020204" pitchFamily="34" charset="0"/>
                    <a:ea typeface="Times New Roman"/>
                    <a:cs typeface="Calibri" panose="020F0502020204030204" pitchFamily="34" charset="0"/>
                  </a:rPr>
                  <a:t>Battlefield H.S. Air Force JROTC</a:t>
                </a:r>
                <a:r>
                  <a:rPr lang="en-US" sz="900" dirty="0">
                    <a:ea typeface="Calibri"/>
                    <a:cs typeface="Times New Roman"/>
                  </a:rPr>
                  <a:t>  Post 1799 recognizes cadet achievements while also working several events to include Post fundraising and “Adopt A Highway”.</a:t>
                </a:r>
              </a:p>
              <a:p>
                <a:pPr>
                  <a:spcAft>
                    <a:spcPts val="600"/>
                  </a:spcAft>
                </a:pPr>
                <a:r>
                  <a:rPr lang="en-US" sz="900" b="1" u="sng" dirty="0">
                    <a:ea typeface="Times New Roman"/>
                    <a:cs typeface="Calibri" panose="020F0502020204030204" pitchFamily="34" charset="0"/>
                  </a:rPr>
                  <a:t>Post Blood Drive Program</a:t>
                </a:r>
                <a:r>
                  <a:rPr lang="en-US" sz="900" dirty="0">
                    <a:ea typeface="Times New Roman"/>
                    <a:cs typeface="Calibri" panose="020F0502020204030204" pitchFamily="34" charset="0"/>
                  </a:rPr>
                  <a:t>  Post 1799 co-sponsors       semi-annual Red Cross Blood Drives, critical events           for our community &amp; the Nation’s medical needs. </a:t>
                </a:r>
              </a:p>
              <a:p>
                <a:pPr>
                  <a:spcAft>
                    <a:spcPts val="600"/>
                  </a:spcAft>
                </a:pPr>
                <a:r>
                  <a:rPr lang="en-US" sz="900" b="1" u="sng" dirty="0">
                    <a:ea typeface="Times New Roman"/>
                    <a:cs typeface="Times New Roman"/>
                  </a:rPr>
                  <a:t>Vets &amp; The Media </a:t>
                </a:r>
                <a:r>
                  <a:rPr lang="en-US" sz="900" b="1" dirty="0">
                    <a:ea typeface="Times New Roman"/>
                    <a:cs typeface="Times New Roman"/>
                  </a:rPr>
                  <a:t> </a:t>
                </a:r>
                <a:r>
                  <a:rPr lang="en-US" sz="900" dirty="0">
                    <a:ea typeface="Calibri"/>
                    <a:cs typeface="Times New Roman"/>
                  </a:rPr>
                  <a:t>Post 1799 provides information, interviews and photo opportunities to media outlets for publication in local newspapers and magazines. </a:t>
                </a:r>
              </a:p>
              <a:p>
                <a:pPr>
                  <a:spcAft>
                    <a:spcPts val="600"/>
                  </a:spcAft>
                </a:pPr>
                <a:r>
                  <a:rPr lang="en-US" sz="900" b="1" u="sng" dirty="0">
                    <a:ea typeface="Times New Roman"/>
                    <a:cs typeface="Times New Roman"/>
                  </a:rPr>
                  <a:t>Post Website</a:t>
                </a:r>
                <a:r>
                  <a:rPr lang="en-US" sz="900" dirty="0">
                    <a:ea typeface="Times New Roman"/>
                    <a:cs typeface="Times New Roman"/>
                  </a:rPr>
                  <a:t>  Post 1799 maintains a standing website to reflect activities, events &amp; contact information.</a:t>
                </a:r>
              </a:p>
              <a:p>
                <a:pPr>
                  <a:spcAft>
                    <a:spcPts val="600"/>
                  </a:spcAft>
                </a:pPr>
                <a:r>
                  <a:rPr lang="en-US" sz="900" b="1" u="sng" dirty="0">
                    <a:ea typeface="Times New Roman"/>
                    <a:cs typeface="Times New Roman"/>
                  </a:rPr>
                  <a:t>Post Fundraising</a:t>
                </a:r>
                <a:r>
                  <a:rPr lang="en-US" sz="900" b="1" dirty="0">
                    <a:ea typeface="Times New Roman"/>
                    <a:cs typeface="Times New Roman"/>
                  </a:rPr>
                  <a:t>  </a:t>
                </a:r>
                <a:r>
                  <a:rPr lang="en-US" sz="900" dirty="0">
                    <a:ea typeface="Times New Roman"/>
                    <a:cs typeface="Times New Roman"/>
                  </a:rPr>
                  <a:t>Post 1799 conducts yearly local fundraising events within the Haymarket business area</a:t>
                </a:r>
              </a:p>
              <a:p>
                <a:pPr>
                  <a:spcAft>
                    <a:spcPts val="600"/>
                  </a:spcAft>
                </a:pPr>
                <a:r>
                  <a:rPr lang="en-US" sz="900" b="1" u="sng" dirty="0">
                    <a:ea typeface="Times New Roman"/>
                    <a:cs typeface="Times New Roman"/>
                  </a:rPr>
                  <a:t>Authors &amp; Speakers</a:t>
                </a:r>
                <a:r>
                  <a:rPr lang="en-US" sz="900" b="1" dirty="0">
                    <a:ea typeface="Times New Roman"/>
                    <a:cs typeface="Times New Roman"/>
                  </a:rPr>
                  <a:t>  </a:t>
                </a:r>
                <a:r>
                  <a:rPr lang="en-US" sz="900" dirty="0">
                    <a:ea typeface="Times New Roman"/>
                    <a:cs typeface="Times New Roman"/>
                  </a:rPr>
                  <a:t>Post 1799 members volunteer and share experiences, articles and self-written books on their Service combat experiences and exploits. </a:t>
                </a:r>
              </a:p>
              <a:p>
                <a:pPr>
                  <a:spcAft>
                    <a:spcPts val="600"/>
                  </a:spcAft>
                </a:pPr>
                <a:r>
                  <a:rPr lang="en-US" sz="900" dirty="0">
                    <a:ea typeface="Times New Roman"/>
                    <a:cs typeface="Times New Roman"/>
                  </a:rPr>
                  <a:t>. </a:t>
                </a:r>
              </a:p>
              <a:p>
                <a:pPr>
                  <a:spcAft>
                    <a:spcPts val="600"/>
                  </a:spcAft>
                </a:pPr>
                <a:r>
                  <a:rPr lang="en-US" sz="900" dirty="0">
                    <a:ea typeface="Times New Roman"/>
                    <a:cs typeface="Times New Roman"/>
                  </a:rPr>
                  <a:t> </a:t>
                </a:r>
              </a:p>
              <a:p>
                <a:pPr>
                  <a:spcAft>
                    <a:spcPts val="600"/>
                  </a:spcAft>
                </a:pPr>
                <a:endParaRPr lang="en-US" sz="900" dirty="0">
                  <a:latin typeface="Calibri"/>
                  <a:ea typeface="Calibri"/>
                  <a:cs typeface="Times New Roman"/>
                </a:endParaRPr>
              </a:p>
            </p:txBody>
          </p:sp>
          <p:grpSp>
            <p:nvGrpSpPr>
              <p:cNvPr id="13" name="Group 12">
                <a:extLst>
                  <a:ext uri="{FF2B5EF4-FFF2-40B4-BE49-F238E27FC236}">
                    <a16:creationId xmlns:a16="http://schemas.microsoft.com/office/drawing/2014/main" id="{461CAFDA-B70F-53DB-B9E8-E2631EF6446B}"/>
                  </a:ext>
                </a:extLst>
              </p:cNvPr>
              <p:cNvGrpSpPr/>
              <p:nvPr/>
            </p:nvGrpSpPr>
            <p:grpSpPr>
              <a:xfrm>
                <a:off x="6039381" y="5664721"/>
                <a:ext cx="2908355" cy="618993"/>
                <a:chOff x="8377059" y="6058658"/>
                <a:chExt cx="2996038" cy="677038"/>
              </a:xfrm>
            </p:grpSpPr>
            <p:pic>
              <p:nvPicPr>
                <p:cNvPr id="14" name="Picture 13" descr="A close-up of a sign&#10;&#10;Description automatically generated">
                  <a:extLst>
                    <a:ext uri="{FF2B5EF4-FFF2-40B4-BE49-F238E27FC236}">
                      <a16:creationId xmlns:a16="http://schemas.microsoft.com/office/drawing/2014/main" id="{E4632978-8ABF-C66C-84F2-05B560545AD8}"/>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9559626" y="6127922"/>
                  <a:ext cx="1788981" cy="587001"/>
                </a:xfrm>
                <a:prstGeom prst="rect">
                  <a:avLst/>
                </a:prstGeom>
                <a:ln>
                  <a:solidFill>
                    <a:schemeClr val="accent1"/>
                  </a:solidFill>
                </a:ln>
              </p:spPr>
            </p:pic>
            <p:sp>
              <p:nvSpPr>
                <p:cNvPr id="15" name="Arrow: Right 14">
                  <a:extLst>
                    <a:ext uri="{FF2B5EF4-FFF2-40B4-BE49-F238E27FC236}">
                      <a16:creationId xmlns:a16="http://schemas.microsoft.com/office/drawing/2014/main" id="{9E527BFB-D9A3-D62D-DF57-EF921207911F}"/>
                    </a:ext>
                  </a:extLst>
                </p:cNvPr>
                <p:cNvSpPr/>
                <p:nvPr/>
              </p:nvSpPr>
              <p:spPr>
                <a:xfrm>
                  <a:off x="8429186" y="6176008"/>
                  <a:ext cx="915886" cy="41849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 name="Rectangle 15">
                  <a:extLst>
                    <a:ext uri="{FF2B5EF4-FFF2-40B4-BE49-F238E27FC236}">
                      <a16:creationId xmlns:a16="http://schemas.microsoft.com/office/drawing/2014/main" id="{72329F74-E28B-46BB-1B1F-7C703491CA52}"/>
                    </a:ext>
                  </a:extLst>
                </p:cNvPr>
                <p:cNvSpPr/>
                <p:nvPr/>
              </p:nvSpPr>
              <p:spPr>
                <a:xfrm>
                  <a:off x="8377059" y="6058658"/>
                  <a:ext cx="2996038" cy="677038"/>
                </a:xfrm>
                <a:prstGeom prst="rect">
                  <a:avLst/>
                </a:prstGeom>
                <a:noFill/>
                <a:ln w="19050">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grpSp>
          <p:sp>
            <p:nvSpPr>
              <p:cNvPr id="9" name="Text Box 21">
                <a:extLst>
                  <a:ext uri="{FF2B5EF4-FFF2-40B4-BE49-F238E27FC236}">
                    <a16:creationId xmlns:a16="http://schemas.microsoft.com/office/drawing/2014/main" id="{C6FE0613-2C79-1356-7986-ED934AB56FB7}"/>
                  </a:ext>
                </a:extLst>
              </p:cNvPr>
              <p:cNvSpPr txBox="1"/>
              <p:nvPr/>
            </p:nvSpPr>
            <p:spPr>
              <a:xfrm>
                <a:off x="2972737" y="847703"/>
                <a:ext cx="3063566" cy="4234596"/>
              </a:xfrm>
              <a:prstGeom prst="rect">
                <a:avLst/>
              </a:prstGeom>
              <a:noFill/>
              <a:ln w="6350">
                <a:noFill/>
              </a:ln>
            </p:spPr>
            <p:txBody>
              <a:bodyPr rot="0" spcFirstLastPara="0" vert="horz" wrap="square" lIns="68580" tIns="34290" rIns="68580" bIns="34290" numCol="1" spcCol="0" rtlCol="0" fromWordArt="0" anchor="t" anchorCtr="0" forceAA="0" compatLnSpc="1">
                <a:prstTxWarp prst="textNoShape">
                  <a:avLst/>
                </a:prstTxWarp>
                <a:noAutofit/>
              </a:bodyPr>
              <a:lstStyle/>
              <a:p>
                <a:pPr>
                  <a:spcAft>
                    <a:spcPts val="600"/>
                  </a:spcAft>
                  <a:buSzPts val="1000"/>
                  <a:tabLst>
                    <a:tab pos="342900" algn="l"/>
                  </a:tabLst>
                </a:pPr>
                <a:r>
                  <a:rPr lang="en-US" sz="900" b="1" u="sng" dirty="0">
                    <a:latin typeface="Aptos" panose="020B0004020202020204" pitchFamily="34" charset="0"/>
                    <a:ea typeface="Times New Roman"/>
                    <a:cs typeface="Calibri" panose="020F0502020204030204" pitchFamily="34" charset="0"/>
                  </a:rPr>
                  <a:t>Women Veterans Recognition Day Support</a:t>
                </a:r>
                <a:r>
                  <a:rPr lang="en-US" sz="900" b="1" dirty="0">
                    <a:latin typeface="Aptos" panose="020B0004020202020204" pitchFamily="34" charset="0"/>
                    <a:ea typeface="Calibri"/>
                    <a:cs typeface="Calibri" panose="020F0502020204030204" pitchFamily="34" charset="0"/>
                  </a:rPr>
                  <a:t>  </a:t>
                </a:r>
                <a:r>
                  <a:rPr lang="en-US" sz="900" dirty="0">
                    <a:latin typeface="Aptos" panose="020B0004020202020204" pitchFamily="34" charset="0"/>
                    <a:ea typeface="Calibri"/>
                    <a:cs typeface="Calibri" panose="020F0502020204030204" pitchFamily="34" charset="0"/>
                  </a:rPr>
                  <a:t>Post 1799 honors women Veterans as fellow Service members for their contributions to and within all the military Services</a:t>
                </a:r>
                <a:r>
                  <a:rPr lang="en-US" sz="900" u="sng" dirty="0">
                    <a:latin typeface="Aptos" panose="020B0004020202020204" pitchFamily="34" charset="0"/>
                    <a:ea typeface="Calibri"/>
                    <a:cs typeface="Calibri" panose="020F0502020204030204" pitchFamily="34" charset="0"/>
                  </a:rPr>
                  <a:t>. </a:t>
                </a:r>
                <a:endParaRPr lang="en-US" sz="900" b="1" u="sng" dirty="0">
                  <a:latin typeface="Aptos" panose="020B0004020202020204" pitchFamily="34" charset="0"/>
                  <a:ea typeface="Calibri"/>
                  <a:cs typeface="Calibri" panose="020F0502020204030204" pitchFamily="34" charset="0"/>
                </a:endParaRPr>
              </a:p>
              <a:p>
                <a:pPr>
                  <a:spcAft>
                    <a:spcPts val="600"/>
                  </a:spcAft>
                  <a:buSzPts val="1000"/>
                  <a:tabLst>
                    <a:tab pos="342900" algn="l"/>
                  </a:tabLst>
                </a:pPr>
                <a:r>
                  <a:rPr lang="en-US" sz="900" b="1" u="sng" dirty="0">
                    <a:latin typeface="Aptos" panose="020B0004020202020204" pitchFamily="34" charset="0"/>
                    <a:ea typeface="Times New Roman"/>
                    <a:cs typeface="Calibri" panose="020F0502020204030204" pitchFamily="34" charset="0"/>
                  </a:rPr>
                  <a:t>Participation in Haymarket Day &amp; Parade</a:t>
                </a:r>
                <a:r>
                  <a:rPr lang="en-US" sz="900" b="1" dirty="0">
                    <a:latin typeface="Aptos" panose="020B0004020202020204" pitchFamily="34" charset="0"/>
                    <a:ea typeface="Times New Roman"/>
                    <a:cs typeface="Calibri" panose="020F0502020204030204" pitchFamily="34" charset="0"/>
                  </a:rPr>
                  <a:t>                           </a:t>
                </a:r>
                <a:r>
                  <a:rPr lang="en-US" sz="900" dirty="0">
                    <a:latin typeface="Aptos" panose="020B0004020202020204" pitchFamily="34" charset="0"/>
                    <a:ea typeface="Times New Roman"/>
                    <a:cs typeface="Calibri" panose="020F0502020204030204" pitchFamily="34" charset="0"/>
                  </a:rPr>
                  <a:t>Post 1799  participates in annual community events          with an information booth, a marching unit and VIP cars. </a:t>
                </a:r>
              </a:p>
              <a:p>
                <a:pPr>
                  <a:spcAft>
                    <a:spcPts val="600"/>
                  </a:spcAft>
                  <a:buSzPts val="1000"/>
                  <a:tabLst>
                    <a:tab pos="342900" algn="l"/>
                  </a:tabLst>
                </a:pPr>
                <a:r>
                  <a:rPr lang="en-US" sz="900" b="1" u="sng" dirty="0">
                    <a:latin typeface="Aptos" panose="020B0004020202020204" pitchFamily="34" charset="0"/>
                    <a:ea typeface="Times New Roman"/>
                    <a:cs typeface="Calibri" panose="020F0502020204030204" pitchFamily="34" charset="0"/>
                  </a:rPr>
                  <a:t>Participation in Manassas Veterans Day Parade           </a:t>
                </a:r>
                <a:r>
                  <a:rPr lang="en-US" sz="900" dirty="0">
                    <a:latin typeface="Aptos" panose="020B0004020202020204" pitchFamily="34" charset="0"/>
                    <a:ea typeface="Times New Roman"/>
                    <a:cs typeface="Calibri" panose="020F0502020204030204" pitchFamily="34" charset="0"/>
                  </a:rPr>
                  <a:t>Post 1799 participates with a banner, a marching unit &amp;       a VIP cars in the region's largest Veterans Day Parade. </a:t>
                </a:r>
              </a:p>
              <a:p>
                <a:pPr>
                  <a:spcAft>
                    <a:spcPts val="600"/>
                  </a:spcAft>
                  <a:buSzPts val="1000"/>
                  <a:tabLst>
                    <a:tab pos="342900" algn="l"/>
                  </a:tabLst>
                </a:pPr>
                <a:r>
                  <a:rPr lang="en-US" sz="900" b="1" u="sng" dirty="0">
                    <a:latin typeface="Aptos" panose="020B0004020202020204" pitchFamily="34" charset="0"/>
                    <a:ea typeface="Times New Roman"/>
                    <a:cs typeface="Calibri" panose="020F0502020204030204" pitchFamily="34" charset="0"/>
                  </a:rPr>
                  <a:t>Patriot Cruise &amp; Salute</a:t>
                </a:r>
                <a:r>
                  <a:rPr lang="en-US" sz="900" dirty="0">
                    <a:latin typeface="Aptos" panose="020B0004020202020204" pitchFamily="34" charset="0"/>
                    <a:ea typeface="Times New Roman"/>
                    <a:cs typeface="Calibri" panose="020F0502020204030204" pitchFamily="34" charset="0"/>
                  </a:rPr>
                  <a:t>  Post 1799 assists handicapped Veterans board &amp; enjoy boating rides &amp; a Vet recognition event at the Prince William Marina, Woodbridge, Va.  </a:t>
                </a:r>
              </a:p>
              <a:p>
                <a:pPr indent="-171450">
                  <a:spcAft>
                    <a:spcPts val="600"/>
                  </a:spcAft>
                  <a:tabLst>
                    <a:tab pos="342900" algn="l"/>
                  </a:tabLst>
                </a:pPr>
                <a:r>
                  <a:rPr lang="en-US" sz="900" b="1" u="sng" dirty="0">
                    <a:latin typeface="Aptos" panose="020B0004020202020204" pitchFamily="34" charset="0"/>
                    <a:ea typeface="Times New Roman"/>
                    <a:cs typeface="Calibri" panose="020F0502020204030204" pitchFamily="34" charset="0"/>
                  </a:rPr>
                  <a:t>Poppies</a:t>
                </a:r>
                <a:r>
                  <a:rPr lang="en-US" sz="900" b="1" dirty="0">
                    <a:latin typeface="Aptos" panose="020B0004020202020204" pitchFamily="34" charset="0"/>
                    <a:ea typeface="Times New Roman"/>
                    <a:cs typeface="Calibri" panose="020F0502020204030204" pitchFamily="34" charset="0"/>
                  </a:rPr>
                  <a:t>  </a:t>
                </a:r>
                <a:r>
                  <a:rPr lang="en-US" sz="900" dirty="0">
                    <a:latin typeface="Aptos" panose="020B0004020202020204" pitchFamily="34" charset="0"/>
                    <a:ea typeface="Times New Roman"/>
                    <a:cs typeface="Calibri" panose="020F0502020204030204" pitchFamily="34" charset="0"/>
                  </a:rPr>
                  <a:t>Post 1799 participates on Memorial Day and Veterans Day, in the American Legion tradition of    distributing "red poppies" to honor Veterans.  </a:t>
                </a:r>
              </a:p>
              <a:p>
                <a:pPr indent="-171450">
                  <a:spcAft>
                    <a:spcPts val="600"/>
                  </a:spcAft>
                  <a:tabLst>
                    <a:tab pos="342900" algn="l"/>
                  </a:tabLst>
                </a:pPr>
                <a:r>
                  <a:rPr lang="en-US" sz="800" u="sng" dirty="0">
                    <a:solidFill>
                      <a:srgbClr val="FF0000"/>
                    </a:solidFill>
                    <a:latin typeface="Arial Black" panose="020B0A04020102020204" pitchFamily="34" charset="0"/>
                    <a:ea typeface="Tahoma" panose="020B0604030504040204" pitchFamily="34" charset="0"/>
                    <a:cs typeface="Calibri" panose="020F0502020204030204" pitchFamily="34" charset="0"/>
                  </a:rPr>
                  <a:t>Fellowship 4 Vets...</a:t>
                </a:r>
                <a:r>
                  <a:rPr lang="en-US" sz="800" u="sng" dirty="0">
                    <a:solidFill>
                      <a:srgbClr val="FF0000"/>
                    </a:solidFill>
                    <a:latin typeface="Arial Black" panose="020B0A04020102020204" pitchFamily="34" charset="0"/>
                    <a:ea typeface="Calibri"/>
                    <a:cs typeface="Calibri" panose="020F0502020204030204" pitchFamily="34" charset="0"/>
                  </a:rPr>
                  <a:t> </a:t>
                </a:r>
                <a:r>
                  <a:rPr lang="en-US" sz="800" dirty="0">
                    <a:solidFill>
                      <a:srgbClr val="FF0000"/>
                    </a:solidFill>
                    <a:latin typeface="Arial Black" panose="020B0A04020102020204" pitchFamily="34" charset="0"/>
                    <a:ea typeface="Calibri"/>
                    <a:cs typeface="Calibri" panose="020F0502020204030204" pitchFamily="34" charset="0"/>
                  </a:rPr>
                  <a:t>Post 1799 meets weekly to informally engage Veteran post members every Thursday at 0930 am at the Gainesville IHOP, Va.</a:t>
                </a:r>
                <a:endParaRPr lang="en-US" sz="800" dirty="0">
                  <a:solidFill>
                    <a:srgbClr val="FF0000"/>
                  </a:solidFill>
                  <a:latin typeface="Arial Black" panose="020B0A04020102020204" pitchFamily="34" charset="0"/>
                  <a:ea typeface="Times New Roman"/>
                  <a:cs typeface="Calibri" panose="020F0502020204030204" pitchFamily="34" charset="0"/>
                </a:endParaRPr>
              </a:p>
              <a:p>
                <a:pPr indent="-171450">
                  <a:spcAft>
                    <a:spcPts val="600"/>
                  </a:spcAft>
                  <a:tabLst>
                    <a:tab pos="342900" algn="l"/>
                  </a:tabLst>
                </a:pPr>
                <a:r>
                  <a:rPr lang="en-US" sz="900" b="1" u="sng" dirty="0">
                    <a:latin typeface="Aptos" panose="020B0004020202020204" pitchFamily="34" charset="0"/>
                    <a:ea typeface="Times New Roman"/>
                    <a:cs typeface="Calibri" panose="020F0502020204030204" pitchFamily="34" charset="0"/>
                  </a:rPr>
                  <a:t>Flag Events</a:t>
                </a:r>
                <a:r>
                  <a:rPr lang="en-US" sz="900" b="1" dirty="0">
                    <a:latin typeface="Aptos" panose="020B0004020202020204" pitchFamily="34" charset="0"/>
                    <a:ea typeface="Calibri"/>
                    <a:cs typeface="Calibri" panose="020F0502020204030204" pitchFamily="34" charset="0"/>
                  </a:rPr>
                  <a:t>  </a:t>
                </a:r>
                <a:r>
                  <a:rPr lang="en-US" sz="900" dirty="0">
                    <a:latin typeface="Aptos" panose="020B0004020202020204" pitchFamily="34" charset="0"/>
                    <a:ea typeface="Calibri"/>
                    <a:cs typeface="Calibri" panose="020F0502020204030204" pitchFamily="34" charset="0"/>
                  </a:rPr>
                  <a:t>Post 1799 attends local flag events on National holidays with local community neighborhoods.</a:t>
                </a:r>
              </a:p>
              <a:p>
                <a:pPr indent="-171450">
                  <a:spcAft>
                    <a:spcPts val="600"/>
                  </a:spcAft>
                  <a:tabLst>
                    <a:tab pos="342900" algn="l"/>
                  </a:tabLst>
                </a:pPr>
                <a:r>
                  <a:rPr lang="en-US" sz="900" b="1" u="sng" dirty="0">
                    <a:latin typeface="Aptos" panose="020B0004020202020204" pitchFamily="34" charset="0"/>
                    <a:ea typeface="Times New Roman"/>
                    <a:cs typeface="Times New Roman"/>
                  </a:rPr>
                  <a:t>Get Out the Vote (GOTV)</a:t>
                </a:r>
                <a:r>
                  <a:rPr lang="en-US" sz="900" b="1" dirty="0">
                    <a:latin typeface="Aptos" panose="020B0004020202020204" pitchFamily="34" charset="0"/>
                    <a:ea typeface="Times New Roman"/>
                    <a:cs typeface="Times New Roman"/>
                  </a:rPr>
                  <a:t>  </a:t>
                </a:r>
                <a:r>
                  <a:rPr lang="en-US" sz="900" dirty="0">
                    <a:latin typeface="Aptos" panose="020B0004020202020204" pitchFamily="34" charset="0"/>
                    <a:ea typeface="Times New Roman"/>
                    <a:cs typeface="Times New Roman"/>
                  </a:rPr>
                  <a:t>Post 1799 supports Veterans throughout the year with reminders to Vote. </a:t>
                </a:r>
              </a:p>
              <a:p>
                <a:pPr indent="-171450">
                  <a:spcAft>
                    <a:spcPts val="600"/>
                  </a:spcAft>
                  <a:tabLst>
                    <a:tab pos="342900" algn="l"/>
                  </a:tabLst>
                </a:pPr>
                <a:r>
                  <a:rPr lang="en-US" sz="900" b="1" u="sng" dirty="0">
                    <a:ea typeface="Times New Roman"/>
                    <a:cs typeface="Times New Roman"/>
                  </a:rPr>
                  <a:t>Cyber Security Awareness for Families</a:t>
                </a:r>
                <a:r>
                  <a:rPr lang="en-US" sz="900" b="1" dirty="0">
                    <a:ea typeface="Times New Roman"/>
                    <a:cs typeface="Times New Roman"/>
                  </a:rPr>
                  <a:t> </a:t>
                </a:r>
                <a:r>
                  <a:rPr lang="en-US" sz="900" dirty="0">
                    <a:ea typeface="Times New Roman"/>
                    <a:cs typeface="Times New Roman"/>
                  </a:rPr>
                  <a:t> Post 1799 provides pamphlets to residents, libraries &amp; elementary schools in how to safely use the internet. </a:t>
                </a:r>
              </a:p>
              <a:p>
                <a:pPr indent="-171450">
                  <a:spcAft>
                    <a:spcPts val="600"/>
                  </a:spcAft>
                  <a:tabLst>
                    <a:tab pos="342900" algn="l"/>
                  </a:tabLst>
                </a:pPr>
                <a:endParaRPr lang="en-US" sz="900" dirty="0">
                  <a:latin typeface="Aptos" panose="020B0004020202020204" pitchFamily="34" charset="0"/>
                  <a:ea typeface="Times New Roman"/>
                  <a:cs typeface="Calibri" panose="020F0502020204030204" pitchFamily="34" charset="0"/>
                </a:endParaRPr>
              </a:p>
              <a:p>
                <a:endParaRPr lang="en-US" sz="900" dirty="0">
                  <a:latin typeface="Aptos" panose="020B0004020202020204" pitchFamily="34" charset="0"/>
                  <a:ea typeface="Calibri"/>
                  <a:cs typeface="Calibri" panose="020F0502020204030204" pitchFamily="34" charset="0"/>
                </a:endParaRPr>
              </a:p>
              <a:p>
                <a:endParaRPr lang="en-US" sz="900" dirty="0">
                  <a:latin typeface="Aptos" panose="020B0004020202020204" pitchFamily="34" charset="0"/>
                  <a:ea typeface="Times New Roman"/>
                  <a:cs typeface="Times New Roman"/>
                </a:endParaRPr>
              </a:p>
              <a:p>
                <a:endParaRPr lang="en-US" sz="900" dirty="0">
                  <a:latin typeface="Aptos" panose="020B0004020202020204" pitchFamily="34" charset="0"/>
                  <a:ea typeface="Times New Roman"/>
                  <a:cs typeface="Times New Roman"/>
                </a:endParaRPr>
              </a:p>
              <a:p>
                <a:endParaRPr lang="en-US" sz="900" dirty="0">
                  <a:latin typeface="Aptos" panose="020B0004020202020204" pitchFamily="34" charset="0"/>
                  <a:ea typeface="Times New Roman"/>
                  <a:cs typeface="Times New Roman"/>
                </a:endParaRPr>
              </a:p>
              <a:p>
                <a:endParaRPr lang="en-US" sz="900" dirty="0">
                  <a:latin typeface="Aptos" panose="020B0004020202020204" pitchFamily="34" charset="0"/>
                  <a:ea typeface="Times New Roman"/>
                  <a:cs typeface="Times New Roman"/>
                </a:endParaRPr>
              </a:p>
              <a:p>
                <a:r>
                  <a:rPr lang="en-US" sz="900" dirty="0">
                    <a:latin typeface="Aptos" panose="020B0004020202020204" pitchFamily="34" charset="0"/>
                    <a:ea typeface="Times New Roman"/>
                    <a:cs typeface="Times New Roman"/>
                  </a:rPr>
                  <a:t> </a:t>
                </a:r>
              </a:p>
              <a:p>
                <a:endParaRPr lang="en-US" sz="900" dirty="0">
                  <a:latin typeface="Aptos" panose="020B0004020202020204" pitchFamily="34" charset="0"/>
                  <a:ea typeface="Times New Roman"/>
                  <a:cs typeface="Times New Roman"/>
                </a:endParaRPr>
              </a:p>
              <a:p>
                <a:endParaRPr lang="en-US" sz="900" dirty="0">
                  <a:latin typeface="Aptos" panose="020B0004020202020204" pitchFamily="34" charset="0"/>
                  <a:ea typeface="Times New Roman"/>
                  <a:cs typeface="Times New Roman"/>
                </a:endParaRPr>
              </a:p>
              <a:p>
                <a:endParaRPr lang="en-US" sz="900" dirty="0">
                  <a:latin typeface="Aptos" panose="020B0004020202020204" pitchFamily="34" charset="0"/>
                  <a:ea typeface="Times New Roman"/>
                  <a:cs typeface="Times New Roman"/>
                </a:endParaRPr>
              </a:p>
              <a:p>
                <a:r>
                  <a:rPr lang="en-US" sz="900" dirty="0">
                    <a:latin typeface="Aptos" panose="020B0004020202020204" pitchFamily="34" charset="0"/>
                    <a:ea typeface="Times New Roman"/>
                    <a:cs typeface="Times New Roman"/>
                  </a:rPr>
                  <a:t>   </a:t>
                </a:r>
              </a:p>
              <a:p>
                <a:endParaRPr lang="en-US" sz="900" dirty="0">
                  <a:latin typeface="Aptos" panose="020B0004020202020204" pitchFamily="34" charset="0"/>
                  <a:ea typeface="Times New Roman"/>
                  <a:cs typeface="Times New Roman"/>
                </a:endParaRPr>
              </a:p>
              <a:p>
                <a:endParaRPr lang="en-US" sz="900" dirty="0">
                  <a:latin typeface="Aptos" panose="020B0004020202020204" pitchFamily="34" charset="0"/>
                  <a:ea typeface="Times New Roman"/>
                  <a:cs typeface="Times New Roman"/>
                </a:endParaRPr>
              </a:p>
              <a:p>
                <a:endParaRPr lang="en-US" sz="900" dirty="0">
                  <a:latin typeface="Aptos" panose="020B0004020202020204" pitchFamily="34" charset="0"/>
                  <a:ea typeface="Times New Roman"/>
                  <a:cs typeface="Times New Roman"/>
                </a:endParaRPr>
              </a:p>
              <a:p>
                <a:endParaRPr lang="en-US" sz="900" dirty="0">
                  <a:latin typeface="Aptos" panose="020B0004020202020204" pitchFamily="34" charset="0"/>
                  <a:ea typeface="Times New Roman"/>
                  <a:cs typeface="Times New Roman"/>
                </a:endParaRPr>
              </a:p>
              <a:p>
                <a:endParaRPr lang="en-US" sz="900" dirty="0">
                  <a:latin typeface="Aptos" panose="020B0004020202020204" pitchFamily="34" charset="0"/>
                  <a:ea typeface="Calibri"/>
                  <a:cs typeface="Times New Roman"/>
                </a:endParaRPr>
              </a:p>
            </p:txBody>
          </p:sp>
          <p:sp>
            <p:nvSpPr>
              <p:cNvPr id="11" name="Text Box 40">
                <a:extLst>
                  <a:ext uri="{FF2B5EF4-FFF2-40B4-BE49-F238E27FC236}">
                    <a16:creationId xmlns:a16="http://schemas.microsoft.com/office/drawing/2014/main" id="{8266B1E7-8303-823D-C446-3BF0244A1FC8}"/>
                  </a:ext>
                </a:extLst>
              </p:cNvPr>
              <p:cNvSpPr txBox="1"/>
              <p:nvPr/>
            </p:nvSpPr>
            <p:spPr>
              <a:xfrm>
                <a:off x="2848079" y="5345152"/>
                <a:ext cx="2940592" cy="1302142"/>
              </a:xfrm>
              <a:prstGeom prst="rect">
                <a:avLst/>
              </a:prstGeom>
              <a:noFill/>
              <a:ln w="6350">
                <a:noFill/>
              </a:ln>
            </p:spPr>
            <p:txBody>
              <a:bodyPr rot="0" spcFirstLastPara="0" vert="horz" wrap="square" lIns="68580" tIns="34290" rIns="68580" bIns="34290" numCol="1" spcCol="0" rtlCol="0" fromWordArt="0" anchor="t" anchorCtr="0" forceAA="0" compatLnSpc="1">
                <a:prstTxWarp prst="textNoShape">
                  <a:avLst/>
                </a:prstTxWarp>
                <a:noAutofit/>
              </a:bodyPr>
              <a:lstStyle/>
              <a:p>
                <a:pPr algn="ctr">
                  <a:spcAft>
                    <a:spcPts val="600"/>
                  </a:spcAft>
                </a:pPr>
                <a:r>
                  <a:rPr lang="en-US" sz="1400" b="1" dirty="0">
                    <a:solidFill>
                      <a:srgbClr val="FF0000"/>
                    </a:solidFill>
                    <a:latin typeface="Aptos" panose="020B0004020202020204" pitchFamily="34" charset="0"/>
                    <a:ea typeface="Tahoma" panose="020B0604030504040204" pitchFamily="34" charset="0"/>
                    <a:cs typeface="Calibri" panose="020F0502020204030204" pitchFamily="34" charset="0"/>
                  </a:rPr>
                  <a:t>“Destigmatize asking for mental health support, provide peer-to-    peer support &amp; resources, &amp; educate everyone on how they can                  </a:t>
                </a:r>
                <a:r>
                  <a:rPr lang="en-US" sz="1400" b="1" u="sng" dirty="0">
                    <a:solidFill>
                      <a:schemeClr val="accent1">
                        <a:lumMod val="75000"/>
                      </a:schemeClr>
                    </a:solidFill>
                    <a:latin typeface="Aptos" panose="020B0004020202020204" pitchFamily="34" charset="0"/>
                    <a:ea typeface="Tahoma" panose="020B0604030504040204" pitchFamily="34" charset="0"/>
                    <a:cs typeface="Calibri" panose="020F0502020204030204" pitchFamily="34" charset="0"/>
                  </a:rPr>
                  <a:t>BE </a:t>
                </a:r>
                <a:r>
                  <a:rPr lang="en-US" sz="1400" b="1" u="sng" dirty="0">
                    <a:solidFill>
                      <a:srgbClr val="FF0000"/>
                    </a:solidFill>
                    <a:latin typeface="Aptos" panose="020B0004020202020204" pitchFamily="34" charset="0"/>
                    <a:ea typeface="Tahoma" panose="020B0604030504040204" pitchFamily="34" charset="0"/>
                    <a:cs typeface="Calibri" panose="020F0502020204030204" pitchFamily="34" charset="0"/>
                  </a:rPr>
                  <a:t>  THE   </a:t>
                </a:r>
                <a:r>
                  <a:rPr lang="en-US" sz="1400" b="1" u="sng" dirty="0">
                    <a:solidFill>
                      <a:schemeClr val="accent1">
                        <a:lumMod val="75000"/>
                      </a:schemeClr>
                    </a:solidFill>
                    <a:latin typeface="Aptos" panose="020B0004020202020204" pitchFamily="34" charset="0"/>
                    <a:ea typeface="Tahoma" panose="020B0604030504040204" pitchFamily="34" charset="0"/>
                    <a:cs typeface="Calibri" panose="020F0502020204030204" pitchFamily="34" charset="0"/>
                  </a:rPr>
                  <a:t>ONE!</a:t>
                </a:r>
              </a:p>
            </p:txBody>
          </p:sp>
          <p:sp>
            <p:nvSpPr>
              <p:cNvPr id="6" name="Text Box 21">
                <a:extLst>
                  <a:ext uri="{FF2B5EF4-FFF2-40B4-BE49-F238E27FC236}">
                    <a16:creationId xmlns:a16="http://schemas.microsoft.com/office/drawing/2014/main" id="{34D53398-00CF-0441-1F6F-B717F33E8B29}"/>
                  </a:ext>
                </a:extLst>
              </p:cNvPr>
              <p:cNvSpPr txBox="1"/>
              <p:nvPr/>
            </p:nvSpPr>
            <p:spPr>
              <a:xfrm>
                <a:off x="2916704" y="3949756"/>
                <a:ext cx="3063566" cy="433679"/>
              </a:xfrm>
              <a:prstGeom prst="rect">
                <a:avLst/>
              </a:prstGeom>
              <a:noFill/>
              <a:ln w="6350">
                <a:noFill/>
              </a:ln>
            </p:spPr>
            <p:txBody>
              <a:bodyPr rot="0" spcFirstLastPara="0" vert="horz" wrap="square" lIns="68580" tIns="34290" rIns="68580" bIns="34290" numCol="1" spcCol="0" rtlCol="0" fromWordArt="0" anchor="t" anchorCtr="0" forceAA="0" compatLnSpc="1">
                <a:prstTxWarp prst="textNoShape">
                  <a:avLst/>
                </a:prstTxWarp>
                <a:noAutofit/>
              </a:bodyPr>
              <a:lstStyle/>
              <a:p>
                <a:pPr indent="-171450">
                  <a:spcAft>
                    <a:spcPts val="600"/>
                  </a:spcAft>
                  <a:tabLst>
                    <a:tab pos="342900" algn="l"/>
                  </a:tabLst>
                </a:pPr>
                <a:r>
                  <a:rPr lang="en-US" sz="900" dirty="0">
                    <a:latin typeface="Aptos" panose="020B0004020202020204" pitchFamily="34" charset="0"/>
                    <a:ea typeface="Times New Roman"/>
                    <a:cs typeface="Calibri" panose="020F0502020204030204" pitchFamily="34" charset="0"/>
                  </a:rPr>
                  <a:t> </a:t>
                </a:r>
                <a:r>
                  <a:rPr lang="en-US" sz="900" dirty="0">
                    <a:latin typeface="Aptos" panose="020B0004020202020204" pitchFamily="34" charset="0"/>
                    <a:ea typeface="Times New Roman"/>
                    <a:cs typeface="Times New Roman"/>
                  </a:rPr>
                  <a:t>                         </a:t>
                </a:r>
              </a:p>
              <a:p>
                <a:endParaRPr lang="en-US" sz="900" dirty="0">
                  <a:latin typeface="Aptos" panose="020B0004020202020204" pitchFamily="34" charset="0"/>
                  <a:ea typeface="Times New Roman"/>
                  <a:cs typeface="Times New Roman"/>
                </a:endParaRPr>
              </a:p>
              <a:p>
                <a:endParaRPr lang="en-US" sz="900" dirty="0">
                  <a:latin typeface="Aptos" panose="020B0004020202020204" pitchFamily="34" charset="0"/>
                  <a:ea typeface="Times New Roman"/>
                  <a:cs typeface="Times New Roman"/>
                </a:endParaRPr>
              </a:p>
              <a:p>
                <a:endParaRPr lang="en-US" sz="900" dirty="0">
                  <a:latin typeface="Aptos" panose="020B0004020202020204" pitchFamily="34" charset="0"/>
                  <a:ea typeface="Times New Roman"/>
                  <a:cs typeface="Times New Roman"/>
                </a:endParaRPr>
              </a:p>
              <a:p>
                <a:endParaRPr lang="en-US" sz="900" dirty="0">
                  <a:latin typeface="Aptos" panose="020B0004020202020204" pitchFamily="34" charset="0"/>
                  <a:ea typeface="Times New Roman"/>
                  <a:cs typeface="Times New Roman"/>
                </a:endParaRPr>
              </a:p>
              <a:p>
                <a:r>
                  <a:rPr lang="en-US" sz="900" dirty="0">
                    <a:latin typeface="Aptos" panose="020B0004020202020204" pitchFamily="34" charset="0"/>
                    <a:ea typeface="Times New Roman"/>
                    <a:cs typeface="Times New Roman"/>
                  </a:rPr>
                  <a:t> </a:t>
                </a:r>
              </a:p>
              <a:p>
                <a:endParaRPr lang="en-US" sz="900" dirty="0">
                  <a:latin typeface="Aptos" panose="020B0004020202020204" pitchFamily="34" charset="0"/>
                  <a:ea typeface="Times New Roman"/>
                  <a:cs typeface="Times New Roman"/>
                </a:endParaRPr>
              </a:p>
              <a:p>
                <a:endParaRPr lang="en-US" sz="900" dirty="0">
                  <a:latin typeface="Aptos" panose="020B0004020202020204" pitchFamily="34" charset="0"/>
                  <a:ea typeface="Times New Roman"/>
                  <a:cs typeface="Times New Roman"/>
                </a:endParaRPr>
              </a:p>
              <a:p>
                <a:endParaRPr lang="en-US" sz="900" dirty="0">
                  <a:latin typeface="Aptos" panose="020B0004020202020204" pitchFamily="34" charset="0"/>
                  <a:ea typeface="Times New Roman"/>
                  <a:cs typeface="Times New Roman"/>
                </a:endParaRPr>
              </a:p>
              <a:p>
                <a:r>
                  <a:rPr lang="en-US" sz="900" dirty="0">
                    <a:latin typeface="Aptos" panose="020B0004020202020204" pitchFamily="34" charset="0"/>
                    <a:ea typeface="Times New Roman"/>
                    <a:cs typeface="Times New Roman"/>
                  </a:rPr>
                  <a:t>   </a:t>
                </a:r>
              </a:p>
              <a:p>
                <a:endParaRPr lang="en-US" sz="900" dirty="0">
                  <a:latin typeface="Aptos" panose="020B0004020202020204" pitchFamily="34" charset="0"/>
                  <a:ea typeface="Times New Roman"/>
                  <a:cs typeface="Times New Roman"/>
                </a:endParaRPr>
              </a:p>
              <a:p>
                <a:endParaRPr lang="en-US" sz="900" dirty="0">
                  <a:latin typeface="Aptos" panose="020B0004020202020204" pitchFamily="34" charset="0"/>
                  <a:ea typeface="Times New Roman"/>
                  <a:cs typeface="Times New Roman"/>
                </a:endParaRPr>
              </a:p>
              <a:p>
                <a:endParaRPr lang="en-US" sz="900" dirty="0">
                  <a:latin typeface="Aptos" panose="020B0004020202020204" pitchFamily="34" charset="0"/>
                  <a:ea typeface="Times New Roman"/>
                  <a:cs typeface="Times New Roman"/>
                </a:endParaRPr>
              </a:p>
              <a:p>
                <a:endParaRPr lang="en-US" sz="900" dirty="0">
                  <a:latin typeface="Aptos" panose="020B0004020202020204" pitchFamily="34" charset="0"/>
                  <a:ea typeface="Times New Roman"/>
                  <a:cs typeface="Times New Roman"/>
                </a:endParaRPr>
              </a:p>
              <a:p>
                <a:endParaRPr lang="en-US" sz="900" dirty="0">
                  <a:latin typeface="Aptos" panose="020B0004020202020204" pitchFamily="34" charset="0"/>
                  <a:ea typeface="Calibri"/>
                  <a:cs typeface="Times New Roman"/>
                </a:endParaRPr>
              </a:p>
            </p:txBody>
          </p:sp>
          <p:sp>
            <p:nvSpPr>
              <p:cNvPr id="7" name="Text Box 21">
                <a:extLst>
                  <a:ext uri="{FF2B5EF4-FFF2-40B4-BE49-F238E27FC236}">
                    <a16:creationId xmlns:a16="http://schemas.microsoft.com/office/drawing/2014/main" id="{97E87578-57A8-AA4F-8489-288CF005BC25}"/>
                  </a:ext>
                </a:extLst>
              </p:cNvPr>
              <p:cNvSpPr txBox="1"/>
              <p:nvPr/>
            </p:nvSpPr>
            <p:spPr>
              <a:xfrm>
                <a:off x="2976023" y="4813531"/>
                <a:ext cx="2800937" cy="435800"/>
              </a:xfrm>
              <a:prstGeom prst="rect">
                <a:avLst/>
              </a:prstGeom>
              <a:noFill/>
              <a:ln w="6350">
                <a:noFill/>
              </a:ln>
            </p:spPr>
            <p:txBody>
              <a:bodyPr rot="0" spcFirstLastPara="0" vert="horz" wrap="square" lIns="68580" tIns="34290" rIns="68580" bIns="34290" numCol="1" spcCol="0" rtlCol="0" fromWordArt="0" anchor="t" anchorCtr="0" forceAA="0" compatLnSpc="1">
                <a:prstTxWarp prst="textNoShape">
                  <a:avLst/>
                </a:prstTxWarp>
                <a:noAutofit/>
              </a:bodyPr>
              <a:lstStyle/>
              <a:p>
                <a:endParaRPr lang="en-US" sz="900" b="1" u="sng" dirty="0">
                  <a:latin typeface="Aptos" panose="020B0004020202020204" pitchFamily="34" charset="0"/>
                  <a:ea typeface="Times New Roman"/>
                  <a:cs typeface="Calibri" panose="020F0502020204030204" pitchFamily="34" charset="0"/>
                </a:endParaRPr>
              </a:p>
              <a:p>
                <a:r>
                  <a:rPr lang="en-US" sz="900" b="1" u="sng" dirty="0">
                    <a:latin typeface="Aptos" panose="020B0004020202020204" pitchFamily="34" charset="0"/>
                    <a:ea typeface="Times New Roman"/>
                    <a:cs typeface="Times New Roman"/>
                  </a:rPr>
                  <a:t>Post Honor Walks </a:t>
                </a:r>
                <a:r>
                  <a:rPr lang="en-US" sz="900" b="1" dirty="0">
                    <a:latin typeface="Aptos" panose="020B0004020202020204" pitchFamily="34" charset="0"/>
                    <a:ea typeface="Times New Roman"/>
                    <a:cs typeface="Times New Roman"/>
                  </a:rPr>
                  <a:t> </a:t>
                </a:r>
                <a:r>
                  <a:rPr lang="en-US" sz="900" dirty="0">
                    <a:latin typeface="Aptos" panose="020B0004020202020204" pitchFamily="34" charset="0"/>
                    <a:ea typeface="Times New Roman"/>
                    <a:cs typeface="Times New Roman"/>
                  </a:rPr>
                  <a:t>Post 1799 participates in Veterans Honor Walks Along Rt 15 in Haymarket, Va as marked.</a:t>
                </a:r>
                <a:r>
                  <a:rPr lang="en-US" sz="900" dirty="0">
                    <a:latin typeface="Aptos" panose="020B0004020202020204" pitchFamily="34" charset="0"/>
                    <a:ea typeface="Calibri"/>
                    <a:cs typeface="Calibri" panose="020F0502020204030204" pitchFamily="34" charset="0"/>
                  </a:rPr>
                  <a:t> </a:t>
                </a:r>
              </a:p>
              <a:p>
                <a:endParaRPr lang="en-US" sz="900" b="1" u="sng" dirty="0">
                  <a:latin typeface="Aptos" panose="020B0004020202020204" pitchFamily="34" charset="0"/>
                  <a:ea typeface="Calibri"/>
                  <a:cs typeface="Calibri" panose="020F0502020204030204" pitchFamily="34" charset="0"/>
                </a:endParaRPr>
              </a:p>
              <a:p>
                <a:endParaRPr lang="en-US" sz="900" dirty="0">
                  <a:latin typeface="Aptos" panose="020B0004020202020204" pitchFamily="34" charset="0"/>
                  <a:ea typeface="Times New Roman"/>
                  <a:cs typeface="Times New Roman"/>
                </a:endParaRPr>
              </a:p>
              <a:p>
                <a:endParaRPr lang="en-US" sz="900" dirty="0">
                  <a:latin typeface="Aptos" panose="020B0004020202020204" pitchFamily="34" charset="0"/>
                  <a:ea typeface="Times New Roman"/>
                  <a:cs typeface="Times New Roman"/>
                </a:endParaRPr>
              </a:p>
              <a:p>
                <a:endParaRPr lang="en-US" sz="900" dirty="0">
                  <a:latin typeface="Aptos" panose="020B0004020202020204" pitchFamily="34" charset="0"/>
                  <a:ea typeface="Times New Roman"/>
                  <a:cs typeface="Times New Roman"/>
                </a:endParaRPr>
              </a:p>
              <a:p>
                <a:endParaRPr lang="en-US" sz="900" dirty="0">
                  <a:latin typeface="Aptos" panose="020B0004020202020204" pitchFamily="34" charset="0"/>
                  <a:ea typeface="Times New Roman"/>
                  <a:cs typeface="Times New Roman"/>
                </a:endParaRPr>
              </a:p>
              <a:p>
                <a:endParaRPr lang="en-US" sz="900" dirty="0">
                  <a:latin typeface="Aptos" panose="020B0004020202020204" pitchFamily="34" charset="0"/>
                  <a:ea typeface="Times New Roman"/>
                  <a:cs typeface="Times New Roman"/>
                </a:endParaRPr>
              </a:p>
              <a:p>
                <a:r>
                  <a:rPr lang="en-US" sz="900" dirty="0">
                    <a:latin typeface="Aptos" panose="020B0004020202020204" pitchFamily="34" charset="0"/>
                    <a:ea typeface="Times New Roman"/>
                    <a:cs typeface="Times New Roman"/>
                  </a:rPr>
                  <a:t>   </a:t>
                </a:r>
              </a:p>
              <a:p>
                <a:endParaRPr lang="en-US" sz="900" dirty="0">
                  <a:latin typeface="Aptos" panose="020B0004020202020204" pitchFamily="34" charset="0"/>
                  <a:ea typeface="Times New Roman"/>
                  <a:cs typeface="Times New Roman"/>
                </a:endParaRPr>
              </a:p>
              <a:p>
                <a:endParaRPr lang="en-US" sz="900" dirty="0">
                  <a:latin typeface="Aptos" panose="020B0004020202020204" pitchFamily="34" charset="0"/>
                  <a:ea typeface="Times New Roman"/>
                  <a:cs typeface="Times New Roman"/>
                </a:endParaRPr>
              </a:p>
              <a:p>
                <a:endParaRPr lang="en-US" sz="900" dirty="0">
                  <a:latin typeface="Aptos" panose="020B0004020202020204" pitchFamily="34" charset="0"/>
                  <a:ea typeface="Calibri"/>
                  <a:cs typeface="Times New Roman"/>
                </a:endParaRPr>
              </a:p>
            </p:txBody>
          </p:sp>
          <p:sp>
            <p:nvSpPr>
              <p:cNvPr id="8" name="Text Box 21">
                <a:extLst>
                  <a:ext uri="{FF2B5EF4-FFF2-40B4-BE49-F238E27FC236}">
                    <a16:creationId xmlns:a16="http://schemas.microsoft.com/office/drawing/2014/main" id="{F9236B0A-04E7-E734-972E-438AF65EC8FB}"/>
                  </a:ext>
                </a:extLst>
              </p:cNvPr>
              <p:cNvSpPr txBox="1"/>
              <p:nvPr/>
            </p:nvSpPr>
            <p:spPr>
              <a:xfrm>
                <a:off x="5992384" y="4930004"/>
                <a:ext cx="2800937" cy="433679"/>
              </a:xfrm>
              <a:prstGeom prst="rect">
                <a:avLst/>
              </a:prstGeom>
              <a:noFill/>
              <a:ln w="6350">
                <a:noFill/>
              </a:ln>
            </p:spPr>
            <p:txBody>
              <a:bodyPr rot="0" spcFirstLastPara="0" vert="horz" wrap="square" lIns="68580" tIns="34290" rIns="68580" bIns="34290" numCol="1" spcCol="0" rtlCol="0" fromWordArt="0" anchor="t" anchorCtr="0" forceAA="0" compatLnSpc="1">
                <a:prstTxWarp prst="textNoShape">
                  <a:avLst/>
                </a:prstTxWarp>
                <a:noAutofit/>
              </a:bodyPr>
              <a:lstStyle/>
              <a:p>
                <a:r>
                  <a:rPr lang="en-US" sz="900" b="1" u="sng" dirty="0">
                    <a:latin typeface="Aptos" panose="020B0004020202020204" pitchFamily="34" charset="0"/>
                    <a:ea typeface="Times New Roman"/>
                    <a:cs typeface="Calibri" panose="020F0502020204030204" pitchFamily="34" charset="0"/>
                  </a:rPr>
                  <a:t>Flag Recovery &amp; Disposition</a:t>
                </a:r>
                <a:r>
                  <a:rPr lang="en-US" sz="900" dirty="0">
                    <a:latin typeface="Aptos" panose="020B0004020202020204" pitchFamily="34" charset="0"/>
                    <a:ea typeface="Times New Roman"/>
                    <a:cs typeface="Calibri" panose="020F0502020204030204" pitchFamily="34" charset="0"/>
                  </a:rPr>
                  <a:t> Post1799 collects       “Fallen Flags” for proper disposition in response to all</a:t>
                </a:r>
              </a:p>
              <a:p>
                <a:r>
                  <a:rPr lang="en-US" sz="900" dirty="0">
                    <a:latin typeface="Aptos" panose="020B0004020202020204" pitchFamily="34" charset="0"/>
                    <a:ea typeface="Times New Roman"/>
                    <a:cs typeface="Calibri" panose="020F0502020204030204" pitchFamily="34" charset="0"/>
                  </a:rPr>
                  <a:t>neighborhood/community requests.</a:t>
                </a:r>
              </a:p>
              <a:p>
                <a:endParaRPr lang="en-US" sz="900" b="1" u="sng" dirty="0">
                  <a:latin typeface="Aptos" panose="020B0004020202020204" pitchFamily="34" charset="0"/>
                  <a:ea typeface="Times New Roman"/>
                  <a:cs typeface="Calibri" panose="020F0502020204030204" pitchFamily="34" charset="0"/>
                </a:endParaRPr>
              </a:p>
              <a:p>
                <a:endParaRPr lang="en-US" sz="900" dirty="0">
                  <a:latin typeface="Aptos" panose="020B0004020202020204" pitchFamily="34" charset="0"/>
                  <a:ea typeface="Times New Roman"/>
                  <a:cs typeface="Times New Roman"/>
                </a:endParaRPr>
              </a:p>
              <a:p>
                <a:endParaRPr lang="en-US" sz="900" dirty="0">
                  <a:latin typeface="Aptos" panose="020B0004020202020204" pitchFamily="34" charset="0"/>
                  <a:ea typeface="Times New Roman"/>
                  <a:cs typeface="Times New Roman"/>
                </a:endParaRPr>
              </a:p>
              <a:p>
                <a:endParaRPr lang="en-US" sz="900" dirty="0">
                  <a:latin typeface="Aptos" panose="020B0004020202020204" pitchFamily="34" charset="0"/>
                  <a:ea typeface="Times New Roman"/>
                  <a:cs typeface="Times New Roman"/>
                </a:endParaRPr>
              </a:p>
              <a:p>
                <a:endParaRPr lang="en-US" sz="900" dirty="0">
                  <a:latin typeface="Aptos" panose="020B0004020202020204" pitchFamily="34" charset="0"/>
                  <a:ea typeface="Times New Roman"/>
                  <a:cs typeface="Times New Roman"/>
                </a:endParaRPr>
              </a:p>
              <a:p>
                <a:endParaRPr lang="en-US" sz="900" dirty="0">
                  <a:latin typeface="Aptos" panose="020B0004020202020204" pitchFamily="34" charset="0"/>
                  <a:ea typeface="Times New Roman"/>
                  <a:cs typeface="Times New Roman"/>
                </a:endParaRPr>
              </a:p>
              <a:p>
                <a:r>
                  <a:rPr lang="en-US" sz="900" dirty="0">
                    <a:latin typeface="Aptos" panose="020B0004020202020204" pitchFamily="34" charset="0"/>
                    <a:ea typeface="Times New Roman"/>
                    <a:cs typeface="Times New Roman"/>
                  </a:rPr>
                  <a:t>   </a:t>
                </a:r>
              </a:p>
              <a:p>
                <a:endParaRPr lang="en-US" sz="900" dirty="0">
                  <a:latin typeface="Aptos" panose="020B0004020202020204" pitchFamily="34" charset="0"/>
                  <a:ea typeface="Times New Roman"/>
                  <a:cs typeface="Times New Roman"/>
                </a:endParaRPr>
              </a:p>
              <a:p>
                <a:endParaRPr lang="en-US" sz="900" dirty="0">
                  <a:latin typeface="Aptos" panose="020B0004020202020204" pitchFamily="34" charset="0"/>
                  <a:ea typeface="Times New Roman"/>
                  <a:cs typeface="Times New Roman"/>
                </a:endParaRPr>
              </a:p>
              <a:p>
                <a:endParaRPr lang="en-US" sz="900" dirty="0">
                  <a:latin typeface="Aptos" panose="020B0004020202020204" pitchFamily="34" charset="0"/>
                  <a:ea typeface="Times New Roman"/>
                  <a:cs typeface="Times New Roman"/>
                </a:endParaRPr>
              </a:p>
              <a:p>
                <a:endParaRPr lang="en-US" sz="900" dirty="0">
                  <a:latin typeface="Aptos" panose="020B0004020202020204" pitchFamily="34" charset="0"/>
                  <a:ea typeface="Calibri"/>
                  <a:cs typeface="Times New Roman"/>
                </a:endParaRPr>
              </a:p>
            </p:txBody>
          </p:sp>
          <p:sp>
            <p:nvSpPr>
              <p:cNvPr id="3" name="TextBox 2">
                <a:extLst>
                  <a:ext uri="{FF2B5EF4-FFF2-40B4-BE49-F238E27FC236}">
                    <a16:creationId xmlns:a16="http://schemas.microsoft.com/office/drawing/2014/main" id="{277841FB-ACDD-150D-2CE2-20B01C00230C}"/>
                  </a:ext>
                </a:extLst>
              </p:cNvPr>
              <p:cNvSpPr txBox="1"/>
              <p:nvPr/>
            </p:nvSpPr>
            <p:spPr>
              <a:xfrm>
                <a:off x="3638275" y="6525839"/>
                <a:ext cx="1335815" cy="307777"/>
              </a:xfrm>
              <a:prstGeom prst="rect">
                <a:avLst/>
              </a:prstGeom>
              <a:noFill/>
            </p:spPr>
            <p:txBody>
              <a:bodyPr wrap="none" rtlCol="0">
                <a:spAutoFit/>
              </a:bodyPr>
              <a:lstStyle/>
              <a:p>
                <a:r>
                  <a:rPr lang="en-US" sz="1400" dirty="0"/>
                  <a:t>1 January 2026</a:t>
                </a:r>
              </a:p>
            </p:txBody>
          </p:sp>
        </p:grpSp>
        <p:sp>
          <p:nvSpPr>
            <p:cNvPr id="4" name="TextBox 3">
              <a:extLst>
                <a:ext uri="{FF2B5EF4-FFF2-40B4-BE49-F238E27FC236}">
                  <a16:creationId xmlns:a16="http://schemas.microsoft.com/office/drawing/2014/main" id="{02E6A40D-8A81-80D1-C8EE-32DADA0439FB}"/>
                </a:ext>
              </a:extLst>
            </p:cNvPr>
            <p:cNvSpPr txBox="1"/>
            <p:nvPr/>
          </p:nvSpPr>
          <p:spPr>
            <a:xfrm>
              <a:off x="294364" y="591379"/>
              <a:ext cx="2138727" cy="307777"/>
            </a:xfrm>
            <a:prstGeom prst="rect">
              <a:avLst/>
            </a:prstGeom>
            <a:noFill/>
          </p:spPr>
          <p:txBody>
            <a:bodyPr wrap="none" rtlCol="0">
              <a:spAutoFit/>
            </a:bodyPr>
            <a:lstStyle/>
            <a:p>
              <a:r>
                <a:rPr lang="en-US" sz="1400" dirty="0">
                  <a:solidFill>
                    <a:schemeClr val="bg1">
                      <a:lumMod val="65000"/>
                    </a:schemeClr>
                  </a:solidFill>
                </a:rPr>
                <a:t>Veteran &amp; Family Support</a:t>
              </a:r>
            </a:p>
          </p:txBody>
        </p:sp>
        <p:sp>
          <p:nvSpPr>
            <p:cNvPr id="10" name="TextBox 9">
              <a:extLst>
                <a:ext uri="{FF2B5EF4-FFF2-40B4-BE49-F238E27FC236}">
                  <a16:creationId xmlns:a16="http://schemas.microsoft.com/office/drawing/2014/main" id="{6940F54C-D3C7-4A35-8F10-93F3C972535A}"/>
                </a:ext>
              </a:extLst>
            </p:cNvPr>
            <p:cNvSpPr txBox="1"/>
            <p:nvPr/>
          </p:nvSpPr>
          <p:spPr>
            <a:xfrm>
              <a:off x="3017079" y="591379"/>
              <a:ext cx="2737224" cy="307777"/>
            </a:xfrm>
            <a:prstGeom prst="rect">
              <a:avLst/>
            </a:prstGeom>
            <a:noFill/>
          </p:spPr>
          <p:txBody>
            <a:bodyPr wrap="none" rtlCol="0">
              <a:spAutoFit/>
            </a:bodyPr>
            <a:lstStyle/>
            <a:p>
              <a:r>
                <a:rPr lang="en-US" sz="1400" dirty="0">
                  <a:solidFill>
                    <a:schemeClr val="bg1">
                      <a:lumMod val="65000"/>
                    </a:schemeClr>
                  </a:solidFill>
                </a:rPr>
                <a:t>National Security &amp; Americanism</a:t>
              </a:r>
            </a:p>
          </p:txBody>
        </p:sp>
        <p:sp>
          <p:nvSpPr>
            <p:cNvPr id="18" name="TextBox 17">
              <a:extLst>
                <a:ext uri="{FF2B5EF4-FFF2-40B4-BE49-F238E27FC236}">
                  <a16:creationId xmlns:a16="http://schemas.microsoft.com/office/drawing/2014/main" id="{9E80B852-D571-4B72-0B5A-C78B2F5C097E}"/>
                </a:ext>
              </a:extLst>
            </p:cNvPr>
            <p:cNvSpPr txBox="1"/>
            <p:nvPr/>
          </p:nvSpPr>
          <p:spPr>
            <a:xfrm>
              <a:off x="6462116" y="606172"/>
              <a:ext cx="1567480" cy="307777"/>
            </a:xfrm>
            <a:prstGeom prst="rect">
              <a:avLst/>
            </a:prstGeom>
            <a:noFill/>
          </p:spPr>
          <p:txBody>
            <a:bodyPr wrap="none" rtlCol="0">
              <a:spAutoFit/>
            </a:bodyPr>
            <a:lstStyle/>
            <a:p>
              <a:r>
                <a:rPr lang="en-US" sz="1400" dirty="0">
                  <a:solidFill>
                    <a:schemeClr val="bg1">
                      <a:lumMod val="65000"/>
                    </a:schemeClr>
                  </a:solidFill>
                </a:rPr>
                <a:t>Children &amp; Youths</a:t>
              </a:r>
            </a:p>
          </p:txBody>
        </p:sp>
      </p:grpSp>
    </p:spTree>
    <p:extLst>
      <p:ext uri="{BB962C8B-B14F-4D97-AF65-F5344CB8AC3E}">
        <p14:creationId xmlns:p14="http://schemas.microsoft.com/office/powerpoint/2010/main" val="9785779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DF2577C1-EC45-8E41-5841-428F5E047217}"/>
              </a:ext>
            </a:extLst>
          </p:cNvPr>
          <p:cNvGrpSpPr/>
          <p:nvPr/>
        </p:nvGrpSpPr>
        <p:grpSpPr>
          <a:xfrm>
            <a:off x="-420651" y="0"/>
            <a:ext cx="9564651" cy="6956862"/>
            <a:chOff x="-420651" y="0"/>
            <a:chExt cx="9564651" cy="6956862"/>
          </a:xfrm>
        </p:grpSpPr>
        <p:grpSp>
          <p:nvGrpSpPr>
            <p:cNvPr id="4" name="Group 3">
              <a:extLst>
                <a:ext uri="{FF2B5EF4-FFF2-40B4-BE49-F238E27FC236}">
                  <a16:creationId xmlns:a16="http://schemas.microsoft.com/office/drawing/2014/main" id="{DD2508B0-5E98-B813-BD3F-C9C0DEEEF4BB}"/>
                </a:ext>
              </a:extLst>
            </p:cNvPr>
            <p:cNvGrpSpPr/>
            <p:nvPr/>
          </p:nvGrpSpPr>
          <p:grpSpPr>
            <a:xfrm>
              <a:off x="-420651" y="0"/>
              <a:ext cx="9564651" cy="6956862"/>
              <a:chOff x="-420651" y="0"/>
              <a:chExt cx="9564651" cy="6956862"/>
            </a:xfrm>
          </p:grpSpPr>
          <p:grpSp>
            <p:nvGrpSpPr>
              <p:cNvPr id="5" name="Group 4">
                <a:extLst>
                  <a:ext uri="{FF2B5EF4-FFF2-40B4-BE49-F238E27FC236}">
                    <a16:creationId xmlns:a16="http://schemas.microsoft.com/office/drawing/2014/main" id="{8B782143-9642-03DB-FF62-F6032982D6CC}"/>
                  </a:ext>
                </a:extLst>
              </p:cNvPr>
              <p:cNvGrpSpPr>
                <a:grpSpLocks noChangeAspect="1"/>
              </p:cNvGrpSpPr>
              <p:nvPr/>
            </p:nvGrpSpPr>
            <p:grpSpPr>
              <a:xfrm>
                <a:off x="58421" y="162040"/>
                <a:ext cx="2913379" cy="548640"/>
                <a:chOff x="0" y="0"/>
                <a:chExt cx="5680710" cy="1073785"/>
              </a:xfrm>
            </p:grpSpPr>
            <p:pic>
              <p:nvPicPr>
                <p:cNvPr id="30" name="Picture 29" descr="A picture containing logo&#10;&#10;Description automatically generated">
                  <a:extLst>
                    <a:ext uri="{FF2B5EF4-FFF2-40B4-BE49-F238E27FC236}">
                      <a16:creationId xmlns:a16="http://schemas.microsoft.com/office/drawing/2014/main" id="{A7CBB680-831A-4F7E-2113-8E0E9DA84901}"/>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r="33481"/>
                <a:stretch/>
              </p:blipFill>
              <p:spPr bwMode="auto">
                <a:xfrm>
                  <a:off x="0" y="0"/>
                  <a:ext cx="3810000" cy="1073785"/>
                </a:xfrm>
                <a:prstGeom prst="rect">
                  <a:avLst/>
                </a:prstGeom>
                <a:ln>
                  <a:noFill/>
                </a:ln>
                <a:extLst>
                  <a:ext uri="{53640926-AAD7-44D8-BBD7-CCE9431645EC}">
                    <a14:shadowObscured xmlns:a14="http://schemas.microsoft.com/office/drawing/2010/main"/>
                  </a:ext>
                </a:extLst>
              </p:spPr>
            </p:pic>
            <p:pic>
              <p:nvPicPr>
                <p:cNvPr id="31" name="Picture 30" descr="Logo, company name&#10;&#10;Description automatically generated">
                  <a:extLst>
                    <a:ext uri="{FF2B5EF4-FFF2-40B4-BE49-F238E27FC236}">
                      <a16:creationId xmlns:a16="http://schemas.microsoft.com/office/drawing/2014/main" id="{D6160FED-AB78-7D39-D5BF-2281AA657E0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90950" y="3810"/>
                  <a:ext cx="952500" cy="1028700"/>
                </a:xfrm>
                <a:prstGeom prst="rect">
                  <a:avLst/>
                </a:prstGeom>
              </p:spPr>
            </p:pic>
            <p:pic>
              <p:nvPicPr>
                <p:cNvPr id="32" name="Picture 31" descr="Logo&#10;&#10;Description automatically generated">
                  <a:extLst>
                    <a:ext uri="{FF2B5EF4-FFF2-40B4-BE49-F238E27FC236}">
                      <a16:creationId xmlns:a16="http://schemas.microsoft.com/office/drawing/2014/main" id="{2F926A96-BC7B-5A37-B6FB-35143E260DC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747260" y="19050"/>
                  <a:ext cx="933450" cy="990600"/>
                </a:xfrm>
                <a:prstGeom prst="rect">
                  <a:avLst/>
                </a:prstGeom>
              </p:spPr>
            </p:pic>
          </p:grpSp>
          <p:sp>
            <p:nvSpPr>
              <p:cNvPr id="6" name="Text Box 8">
                <a:extLst>
                  <a:ext uri="{FF2B5EF4-FFF2-40B4-BE49-F238E27FC236}">
                    <a16:creationId xmlns:a16="http://schemas.microsoft.com/office/drawing/2014/main" id="{CDA2BC56-2B83-11E3-3440-6D63BC377573}"/>
                  </a:ext>
                </a:extLst>
              </p:cNvPr>
              <p:cNvSpPr txBox="1"/>
              <p:nvPr/>
            </p:nvSpPr>
            <p:spPr>
              <a:xfrm>
                <a:off x="58421" y="4354266"/>
                <a:ext cx="2834640" cy="26554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07000"/>
                  </a:lnSpc>
                  <a:spcBef>
                    <a:spcPts val="0"/>
                  </a:spcBef>
                  <a:spcAft>
                    <a:spcPts val="800"/>
                  </a:spcAft>
                </a:pPr>
                <a:r>
                  <a:rPr lang="en-US" sz="1200" b="1" dirty="0">
                    <a:effectLst/>
                    <a:latin typeface="Calibri"/>
                    <a:ea typeface="Calibri"/>
                    <a:cs typeface="Times New Roman"/>
                  </a:rPr>
                  <a:t>Membership Application is available at:</a:t>
                </a:r>
                <a:endParaRPr lang="en-US" sz="1200" dirty="0">
                  <a:effectLst/>
                  <a:latin typeface="Calibri"/>
                  <a:ea typeface="Calibri"/>
                  <a:cs typeface="Times New Roman"/>
                </a:endParaRPr>
              </a:p>
              <a:p>
                <a:pPr marL="0" marR="0" algn="ctr">
                  <a:lnSpc>
                    <a:spcPct val="107000"/>
                  </a:lnSpc>
                  <a:spcBef>
                    <a:spcPts val="0"/>
                  </a:spcBef>
                  <a:spcAft>
                    <a:spcPts val="0"/>
                  </a:spcAft>
                </a:pPr>
                <a:endParaRPr lang="en-US" sz="1200" dirty="0">
                  <a:effectLst/>
                  <a:latin typeface="Calibri"/>
                  <a:ea typeface="Calibri"/>
                  <a:cs typeface="Times New Roman"/>
                </a:endParaRPr>
              </a:p>
            </p:txBody>
          </p:sp>
          <p:sp>
            <p:nvSpPr>
              <p:cNvPr id="7" name="Text Box 12">
                <a:extLst>
                  <a:ext uri="{FF2B5EF4-FFF2-40B4-BE49-F238E27FC236}">
                    <a16:creationId xmlns:a16="http://schemas.microsoft.com/office/drawing/2014/main" id="{1AAAA537-47A6-205E-CBD9-47951640FE2E}"/>
                  </a:ext>
                </a:extLst>
              </p:cNvPr>
              <p:cNvSpPr txBox="1"/>
              <p:nvPr/>
            </p:nvSpPr>
            <p:spPr>
              <a:xfrm>
                <a:off x="-4287" y="792480"/>
                <a:ext cx="3020695" cy="263652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07000"/>
                  </a:lnSpc>
                  <a:spcBef>
                    <a:spcPts val="0"/>
                  </a:spcBef>
                  <a:spcAft>
                    <a:spcPts val="0"/>
                  </a:spcAft>
                </a:pPr>
                <a:r>
                  <a:rPr lang="en-US" sz="1400" dirty="0">
                    <a:effectLst/>
                    <a:latin typeface="Arial Black" panose="020B0A04020102020204" pitchFamily="34" charset="0"/>
                    <a:ea typeface="Calibri"/>
                    <a:cs typeface="Times New Roman"/>
                  </a:rPr>
                  <a:t>Membership eligibility in </a:t>
                </a:r>
              </a:p>
              <a:p>
                <a:pPr marL="0" marR="0" algn="ctr">
                  <a:lnSpc>
                    <a:spcPct val="107000"/>
                  </a:lnSpc>
                  <a:spcBef>
                    <a:spcPts val="0"/>
                  </a:spcBef>
                  <a:spcAft>
                    <a:spcPts val="0"/>
                  </a:spcAft>
                </a:pPr>
                <a:r>
                  <a:rPr lang="en-US" sz="1400" dirty="0">
                    <a:effectLst/>
                    <a:latin typeface="Arial Black" panose="020B0A04020102020204" pitchFamily="34" charset="0"/>
                    <a:ea typeface="Calibri"/>
                    <a:cs typeface="Times New Roman"/>
                  </a:rPr>
                  <a:t>The American Legion is based on honorable service within</a:t>
                </a:r>
              </a:p>
              <a:p>
                <a:pPr marL="0" marR="0" algn="ctr">
                  <a:lnSpc>
                    <a:spcPct val="107000"/>
                  </a:lnSpc>
                  <a:spcBef>
                    <a:spcPts val="0"/>
                  </a:spcBef>
                  <a:spcAft>
                    <a:spcPts val="0"/>
                  </a:spcAft>
                </a:pPr>
                <a:r>
                  <a:rPr lang="en-US" sz="1400" dirty="0">
                    <a:effectLst/>
                    <a:latin typeface="Arial Black" panose="020B0A04020102020204" pitchFamily="34" charset="0"/>
                    <a:ea typeface="Calibri"/>
                    <a:cs typeface="Times New Roman"/>
                  </a:rPr>
                  <a:t> the U.S. Armed Forces</a:t>
                </a:r>
              </a:p>
              <a:p>
                <a:pPr marL="0" marR="0" algn="ctr">
                  <a:lnSpc>
                    <a:spcPct val="107000"/>
                  </a:lnSpc>
                  <a:spcBef>
                    <a:spcPts val="0"/>
                  </a:spcBef>
                  <a:spcAft>
                    <a:spcPts val="0"/>
                  </a:spcAft>
                </a:pPr>
                <a:endParaRPr lang="en-US" sz="1100" dirty="0">
                  <a:effectLst/>
                  <a:latin typeface="Calibri"/>
                  <a:ea typeface="Calibri"/>
                  <a:cs typeface="Times New Roman"/>
                </a:endParaRPr>
              </a:p>
              <a:p>
                <a:pPr marL="0" marR="0" algn="ctr">
                  <a:spcBef>
                    <a:spcPts val="0"/>
                  </a:spcBef>
                  <a:spcAft>
                    <a:spcPts val="750"/>
                  </a:spcAft>
                </a:pPr>
                <a:r>
                  <a:rPr lang="en-US" sz="1100" dirty="0">
                    <a:solidFill>
                      <a:srgbClr val="333333"/>
                    </a:solidFill>
                    <a:effectLst/>
                    <a:latin typeface="Arial Black" panose="020B0A04020102020204" pitchFamily="34" charset="0"/>
                    <a:ea typeface="Times New Roman"/>
                  </a:rPr>
                  <a:t>If you have served on Federal active duty in the United States Armed Forces any time after December 7, 1941 and have been honorably discharged or are still serving, you are eligible for membership in                      The American Legion </a:t>
                </a:r>
              </a:p>
              <a:p>
                <a:pPr marL="0" marR="0" algn="just">
                  <a:spcBef>
                    <a:spcPts val="0"/>
                  </a:spcBef>
                  <a:spcAft>
                    <a:spcPts val="750"/>
                  </a:spcAft>
                </a:pPr>
                <a:endParaRPr lang="en-US" sz="1100" dirty="0">
                  <a:solidFill>
                    <a:srgbClr val="333333"/>
                  </a:solidFill>
                  <a:latin typeface="&amp;quot"/>
                  <a:ea typeface="Times New Roman"/>
                </a:endParaRPr>
              </a:p>
              <a:p>
                <a:pPr marL="0" marR="0" algn="just">
                  <a:spcBef>
                    <a:spcPts val="0"/>
                  </a:spcBef>
                  <a:spcAft>
                    <a:spcPts val="750"/>
                  </a:spcAft>
                </a:pPr>
                <a:endParaRPr lang="en-US" sz="1100" dirty="0">
                  <a:solidFill>
                    <a:srgbClr val="333333"/>
                  </a:solidFill>
                  <a:effectLst/>
                  <a:latin typeface="&amp;quot"/>
                  <a:ea typeface="Times New Roman"/>
                </a:endParaRPr>
              </a:p>
              <a:p>
                <a:pPr marL="0" marR="0" algn="just">
                  <a:spcBef>
                    <a:spcPts val="0"/>
                  </a:spcBef>
                  <a:spcAft>
                    <a:spcPts val="750"/>
                  </a:spcAft>
                </a:pPr>
                <a:r>
                  <a:rPr lang="en-US" sz="1100" dirty="0">
                    <a:solidFill>
                      <a:srgbClr val="333333"/>
                    </a:solidFill>
                    <a:effectLst/>
                    <a:latin typeface="&amp;quot"/>
                    <a:ea typeface="Times New Roman"/>
                  </a:rPr>
                  <a:t> </a:t>
                </a:r>
                <a:endParaRPr lang="en-US" sz="1200" dirty="0">
                  <a:effectLst/>
                  <a:latin typeface="Times New Roman"/>
                  <a:ea typeface="Times New Roman"/>
                </a:endParaRPr>
              </a:p>
              <a:p>
                <a:pPr marL="0" marR="0" algn="just">
                  <a:spcBef>
                    <a:spcPts val="0"/>
                  </a:spcBef>
                  <a:spcAft>
                    <a:spcPts val="750"/>
                  </a:spcAft>
                </a:pPr>
                <a:r>
                  <a:rPr lang="en-US" sz="1100" dirty="0">
                    <a:solidFill>
                      <a:srgbClr val="333333"/>
                    </a:solidFill>
                    <a:effectLst/>
                    <a:latin typeface="&amp;quot"/>
                    <a:ea typeface="Times New Roman"/>
                  </a:rPr>
                  <a:t> </a:t>
                </a:r>
                <a:endParaRPr lang="en-US" sz="1200" dirty="0">
                  <a:effectLst/>
                  <a:latin typeface="Times New Roman"/>
                  <a:ea typeface="Times New Roman"/>
                </a:endParaRPr>
              </a:p>
              <a:p>
                <a:pPr marL="0" marR="0" algn="just">
                  <a:spcBef>
                    <a:spcPts val="0"/>
                  </a:spcBef>
                  <a:spcAft>
                    <a:spcPts val="750"/>
                  </a:spcAft>
                </a:pPr>
                <a:r>
                  <a:rPr lang="en-US" sz="1100" dirty="0">
                    <a:solidFill>
                      <a:srgbClr val="333333"/>
                    </a:solidFill>
                    <a:effectLst/>
                    <a:latin typeface="&amp;quot"/>
                    <a:ea typeface="Times New Roman"/>
                  </a:rPr>
                  <a:t> </a:t>
                </a:r>
                <a:endParaRPr lang="en-US" sz="1200" dirty="0">
                  <a:effectLst/>
                  <a:latin typeface="Times New Roman"/>
                  <a:ea typeface="Times New Roman"/>
                </a:endParaRPr>
              </a:p>
              <a:p>
                <a:pPr marL="0" marR="0" algn="ctr">
                  <a:lnSpc>
                    <a:spcPct val="107000"/>
                  </a:lnSpc>
                  <a:spcBef>
                    <a:spcPts val="0"/>
                  </a:spcBef>
                  <a:spcAft>
                    <a:spcPts val="800"/>
                  </a:spcAft>
                </a:pPr>
                <a:r>
                  <a:rPr lang="en-US" sz="1400" dirty="0">
                    <a:effectLst/>
                    <a:latin typeface="Calibri"/>
                    <a:ea typeface="Calibri"/>
                    <a:cs typeface="Times New Roman"/>
                  </a:rPr>
                  <a:t> </a:t>
                </a:r>
                <a:endParaRPr lang="en-US" sz="1100" dirty="0">
                  <a:effectLst/>
                  <a:latin typeface="Calibri"/>
                  <a:ea typeface="Calibri"/>
                  <a:cs typeface="Times New Roman"/>
                </a:endParaRPr>
              </a:p>
            </p:txBody>
          </p:sp>
          <p:sp>
            <p:nvSpPr>
              <p:cNvPr id="8" name="Text Box 25">
                <a:extLst>
                  <a:ext uri="{FF2B5EF4-FFF2-40B4-BE49-F238E27FC236}">
                    <a16:creationId xmlns:a16="http://schemas.microsoft.com/office/drawing/2014/main" id="{B9F0229E-AC76-007A-E892-5D9D8AE9D7A0}"/>
                  </a:ext>
                </a:extLst>
              </p:cNvPr>
              <p:cNvSpPr txBox="1"/>
              <p:nvPr/>
            </p:nvSpPr>
            <p:spPr>
              <a:xfrm>
                <a:off x="304800" y="3584345"/>
                <a:ext cx="2378075" cy="559435"/>
              </a:xfrm>
              <a:prstGeom prst="rect">
                <a:avLst/>
              </a:prstGeom>
              <a:solidFill>
                <a:schemeClr val="lt1"/>
              </a:solidFill>
              <a:ln w="6350">
                <a:solidFill>
                  <a:srgbClr val="FF0000"/>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07000"/>
                  </a:lnSpc>
                  <a:spcBef>
                    <a:spcPts val="0"/>
                  </a:spcBef>
                  <a:spcAft>
                    <a:spcPts val="800"/>
                  </a:spcAft>
                </a:pPr>
                <a:r>
                  <a:rPr lang="en-US" sz="1600" b="1" dirty="0">
                    <a:solidFill>
                      <a:srgbClr val="C00000"/>
                    </a:solidFill>
                    <a:effectLst/>
                    <a:latin typeface="Lucida Calligraphy"/>
                    <a:ea typeface="Calibri"/>
                    <a:cs typeface="Times New Roman"/>
                  </a:rPr>
                  <a:t>Never stop serving God and Country</a:t>
                </a:r>
                <a:endParaRPr lang="en-US" sz="1100" dirty="0">
                  <a:effectLst/>
                  <a:latin typeface="Calibri"/>
                  <a:ea typeface="Calibri"/>
                  <a:cs typeface="Times New Roman"/>
                </a:endParaRPr>
              </a:p>
            </p:txBody>
          </p:sp>
          <p:sp>
            <p:nvSpPr>
              <p:cNvPr id="9" name="Text Box 14">
                <a:extLst>
                  <a:ext uri="{FF2B5EF4-FFF2-40B4-BE49-F238E27FC236}">
                    <a16:creationId xmlns:a16="http://schemas.microsoft.com/office/drawing/2014/main" id="{8D0C2362-28C2-1955-20B4-87182CD166A9}"/>
                  </a:ext>
                </a:extLst>
              </p:cNvPr>
              <p:cNvSpPr txBox="1"/>
              <p:nvPr/>
            </p:nvSpPr>
            <p:spPr>
              <a:xfrm>
                <a:off x="3328483" y="6485617"/>
                <a:ext cx="2388870" cy="270510"/>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07000"/>
                  </a:lnSpc>
                  <a:spcBef>
                    <a:spcPts val="0"/>
                  </a:spcBef>
                  <a:spcAft>
                    <a:spcPts val="800"/>
                  </a:spcAft>
                </a:pPr>
                <a:r>
                  <a:rPr lang="en-US" sz="1200" i="1" dirty="0">
                    <a:effectLst/>
                    <a:latin typeface="Calibri"/>
                    <a:ea typeface="Calibri"/>
                    <a:cs typeface="Times New Roman"/>
                  </a:rPr>
                  <a:t>1 Jan 2026</a:t>
                </a:r>
                <a:endParaRPr lang="en-US" sz="1200" dirty="0">
                  <a:effectLst/>
                  <a:latin typeface="Calibri"/>
                  <a:ea typeface="Calibri"/>
                  <a:cs typeface="Times New Roman"/>
                </a:endParaRPr>
              </a:p>
            </p:txBody>
          </p:sp>
          <p:sp>
            <p:nvSpPr>
              <p:cNvPr id="10" name="Text Box 1">
                <a:extLst>
                  <a:ext uri="{FF2B5EF4-FFF2-40B4-BE49-F238E27FC236}">
                    <a16:creationId xmlns:a16="http://schemas.microsoft.com/office/drawing/2014/main" id="{2E72D496-8EFE-50E6-D7C9-EF58F745C408}"/>
                  </a:ext>
                </a:extLst>
              </p:cNvPr>
              <p:cNvSpPr txBox="1"/>
              <p:nvPr/>
            </p:nvSpPr>
            <p:spPr>
              <a:xfrm>
                <a:off x="135051" y="4642248"/>
                <a:ext cx="2834640" cy="26554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07000"/>
                  </a:lnSpc>
                  <a:spcBef>
                    <a:spcPts val="0"/>
                  </a:spcBef>
                  <a:spcAft>
                    <a:spcPts val="800"/>
                  </a:spcAft>
                </a:pPr>
                <a:r>
                  <a:rPr lang="en-US" sz="1200" b="1" dirty="0">
                    <a:effectLst/>
                    <a:latin typeface="Calibri"/>
                    <a:ea typeface="Calibri"/>
                    <a:cs typeface="Times New Roman"/>
                  </a:rPr>
                  <a:t>Membership Transfer form is available at:</a:t>
                </a:r>
                <a:endParaRPr lang="en-US" sz="1200" dirty="0">
                  <a:effectLst/>
                  <a:latin typeface="Calibri"/>
                  <a:ea typeface="Calibri"/>
                  <a:cs typeface="Times New Roman"/>
                </a:endParaRPr>
              </a:p>
            </p:txBody>
          </p:sp>
          <p:grpSp>
            <p:nvGrpSpPr>
              <p:cNvPr id="11" name="Group 10">
                <a:extLst>
                  <a:ext uri="{FF2B5EF4-FFF2-40B4-BE49-F238E27FC236}">
                    <a16:creationId xmlns:a16="http://schemas.microsoft.com/office/drawing/2014/main" id="{E95B948E-8DB0-84C5-8317-7FCEAE577C7A}"/>
                  </a:ext>
                </a:extLst>
              </p:cNvPr>
              <p:cNvGrpSpPr/>
              <p:nvPr/>
            </p:nvGrpSpPr>
            <p:grpSpPr>
              <a:xfrm>
                <a:off x="-420651" y="170613"/>
                <a:ext cx="6493410" cy="6786249"/>
                <a:chOff x="-308891" y="170613"/>
                <a:chExt cx="6493410" cy="6786249"/>
              </a:xfrm>
            </p:grpSpPr>
            <p:sp>
              <p:nvSpPr>
                <p:cNvPr id="23" name="Text Box 6">
                  <a:extLst>
                    <a:ext uri="{FF2B5EF4-FFF2-40B4-BE49-F238E27FC236}">
                      <a16:creationId xmlns:a16="http://schemas.microsoft.com/office/drawing/2014/main" id="{E289BBE4-B25F-A710-78F3-7B538541F326}"/>
                    </a:ext>
                  </a:extLst>
                </p:cNvPr>
                <p:cNvSpPr txBox="1"/>
                <p:nvPr/>
              </p:nvSpPr>
              <p:spPr>
                <a:xfrm>
                  <a:off x="3189792" y="1009535"/>
                  <a:ext cx="2994727" cy="116586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07000"/>
                    </a:lnSpc>
                    <a:spcBef>
                      <a:spcPts val="0"/>
                    </a:spcBef>
                    <a:spcAft>
                      <a:spcPts val="0"/>
                    </a:spcAft>
                  </a:pPr>
                  <a:r>
                    <a:rPr lang="en-US" sz="1400" b="1" dirty="0">
                      <a:effectLst/>
                      <a:latin typeface="Arial Black" panose="020B0A04020102020204" pitchFamily="34" charset="0"/>
                      <a:ea typeface="Calibri"/>
                      <a:cs typeface="Times New Roman"/>
                    </a:rPr>
                    <a:t>American Legion Post 1799</a:t>
                  </a:r>
                  <a:endParaRPr lang="en-US" sz="1400" dirty="0">
                    <a:effectLst/>
                    <a:latin typeface="Arial Black" panose="020B0A04020102020204" pitchFamily="34" charset="0"/>
                    <a:ea typeface="Calibri"/>
                    <a:cs typeface="Times New Roman"/>
                  </a:endParaRPr>
                </a:p>
                <a:p>
                  <a:pPr marL="0" marR="0" algn="ctr">
                    <a:lnSpc>
                      <a:spcPct val="107000"/>
                    </a:lnSpc>
                    <a:spcBef>
                      <a:spcPts val="0"/>
                    </a:spcBef>
                    <a:spcAft>
                      <a:spcPts val="0"/>
                    </a:spcAft>
                  </a:pPr>
                  <a:r>
                    <a:rPr lang="en-US" sz="1400" b="1">
                      <a:effectLst/>
                      <a:latin typeface="Arial Black" panose="020B0A04020102020204" pitchFamily="34" charset="0"/>
                      <a:ea typeface="Calibri"/>
                      <a:cs typeface="Times New Roman"/>
                    </a:rPr>
                    <a:t>P.O. Box </a:t>
                  </a:r>
                  <a:r>
                    <a:rPr lang="en-US" sz="1400" b="1" dirty="0">
                      <a:effectLst/>
                      <a:latin typeface="Arial Black" panose="020B0A04020102020204" pitchFamily="34" charset="0"/>
                      <a:ea typeface="Calibri"/>
                      <a:cs typeface="Times New Roman"/>
                    </a:rPr>
                    <a:t>1799</a:t>
                  </a:r>
                  <a:endParaRPr lang="en-US" sz="1400" dirty="0">
                    <a:effectLst/>
                    <a:latin typeface="Arial Black" panose="020B0A04020102020204" pitchFamily="34" charset="0"/>
                    <a:ea typeface="Calibri"/>
                    <a:cs typeface="Times New Roman"/>
                  </a:endParaRPr>
                </a:p>
                <a:p>
                  <a:pPr marL="0" marR="0" algn="ctr">
                    <a:lnSpc>
                      <a:spcPct val="107000"/>
                    </a:lnSpc>
                    <a:spcBef>
                      <a:spcPts val="0"/>
                    </a:spcBef>
                    <a:spcAft>
                      <a:spcPts val="0"/>
                    </a:spcAft>
                  </a:pPr>
                  <a:r>
                    <a:rPr lang="en-US" sz="1400" b="1" dirty="0">
                      <a:effectLst/>
                      <a:latin typeface="Arial Black" panose="020B0A04020102020204" pitchFamily="34" charset="0"/>
                      <a:ea typeface="Calibri"/>
                      <a:cs typeface="Times New Roman"/>
                    </a:rPr>
                    <a:t>Haymarket, VA 20168-1799</a:t>
                  </a:r>
                  <a:endParaRPr lang="en-US" sz="1400" dirty="0">
                    <a:effectLst/>
                    <a:latin typeface="Arial Black" panose="020B0A04020102020204" pitchFamily="34" charset="0"/>
                    <a:ea typeface="Calibri"/>
                    <a:cs typeface="Times New Roman"/>
                  </a:endParaRPr>
                </a:p>
              </p:txBody>
            </p:sp>
            <p:sp>
              <p:nvSpPr>
                <p:cNvPr id="24" name="Text Box 22">
                  <a:extLst>
                    <a:ext uri="{FF2B5EF4-FFF2-40B4-BE49-F238E27FC236}">
                      <a16:creationId xmlns:a16="http://schemas.microsoft.com/office/drawing/2014/main" id="{393DE9A7-8B3B-7A14-4F7D-F10C420B86D4}"/>
                    </a:ext>
                  </a:extLst>
                </p:cNvPr>
                <p:cNvSpPr txBox="1"/>
                <p:nvPr/>
              </p:nvSpPr>
              <p:spPr>
                <a:xfrm>
                  <a:off x="3294044" y="1814377"/>
                  <a:ext cx="2819400" cy="40673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07000"/>
                    </a:lnSpc>
                    <a:spcBef>
                      <a:spcPts val="0"/>
                    </a:spcBef>
                    <a:spcAft>
                      <a:spcPts val="800"/>
                    </a:spcAft>
                  </a:pPr>
                  <a:r>
                    <a:rPr lang="en-US" b="1" u="sng" dirty="0">
                      <a:solidFill>
                        <a:srgbClr val="0563C1"/>
                      </a:solidFill>
                      <a:effectLst/>
                      <a:latin typeface="Arial Black" panose="020B0A04020102020204" pitchFamily="34" charset="0"/>
                      <a:ea typeface="Calibri"/>
                      <a:cs typeface="Times New Roman"/>
                      <a:hlinkClick r:id="rId5"/>
                    </a:rPr>
                    <a:t>www.alpost1799.org</a:t>
                  </a:r>
                  <a:endParaRPr lang="en-US" dirty="0">
                    <a:effectLst/>
                    <a:latin typeface="Arial Black" panose="020B0A04020102020204" pitchFamily="34" charset="0"/>
                    <a:ea typeface="Calibri"/>
                    <a:cs typeface="Times New Roman"/>
                  </a:endParaRPr>
                </a:p>
              </p:txBody>
            </p:sp>
            <p:sp>
              <p:nvSpPr>
                <p:cNvPr id="25" name="Text Box 29">
                  <a:extLst>
                    <a:ext uri="{FF2B5EF4-FFF2-40B4-BE49-F238E27FC236}">
                      <a16:creationId xmlns:a16="http://schemas.microsoft.com/office/drawing/2014/main" id="{033CEFDF-2F44-5F1C-CC1D-05B119A54442}"/>
                    </a:ext>
                  </a:extLst>
                </p:cNvPr>
                <p:cNvSpPr txBox="1"/>
                <p:nvPr/>
              </p:nvSpPr>
              <p:spPr>
                <a:xfrm>
                  <a:off x="3168203" y="5231194"/>
                  <a:ext cx="2985770" cy="123444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07000"/>
                    </a:lnSpc>
                    <a:spcBef>
                      <a:spcPts val="0"/>
                    </a:spcBef>
                    <a:spcAft>
                      <a:spcPts val="0"/>
                    </a:spcAft>
                  </a:pPr>
                  <a:r>
                    <a:rPr lang="en-US" sz="1200" dirty="0">
                      <a:effectLst/>
                      <a:latin typeface="Arial Black" panose="020B0A04020102020204" pitchFamily="34" charset="0"/>
                      <a:ea typeface="Calibri"/>
                      <a:cs typeface="Times New Roman"/>
                    </a:rPr>
                    <a:t>Many Post members gather for breakfast at the Gainesville IHOP on Thursdays at 9:30 AM.</a:t>
                  </a:r>
                </a:p>
                <a:p>
                  <a:pPr marL="0" marR="0" algn="ctr">
                    <a:lnSpc>
                      <a:spcPct val="107000"/>
                    </a:lnSpc>
                    <a:spcBef>
                      <a:spcPts val="0"/>
                    </a:spcBef>
                    <a:spcAft>
                      <a:spcPts val="0"/>
                    </a:spcAft>
                  </a:pPr>
                  <a:r>
                    <a:rPr lang="en-US" sz="1200" dirty="0">
                      <a:effectLst/>
                      <a:latin typeface="Arial Black" panose="020B0A04020102020204" pitchFamily="34" charset="0"/>
                      <a:ea typeface="Calibri"/>
                      <a:cs typeface="Times New Roman"/>
                    </a:rPr>
                    <a:t> All Veterans and spouses are welcome to this weekly no-host event.</a:t>
                  </a:r>
                </a:p>
              </p:txBody>
            </p:sp>
            <p:sp>
              <p:nvSpPr>
                <p:cNvPr id="26" name="Text Box 30">
                  <a:extLst>
                    <a:ext uri="{FF2B5EF4-FFF2-40B4-BE49-F238E27FC236}">
                      <a16:creationId xmlns:a16="http://schemas.microsoft.com/office/drawing/2014/main" id="{23093620-2AED-9087-223E-7E2ABD16CC08}"/>
                    </a:ext>
                  </a:extLst>
                </p:cNvPr>
                <p:cNvSpPr txBox="1"/>
                <p:nvPr/>
              </p:nvSpPr>
              <p:spPr>
                <a:xfrm>
                  <a:off x="3267783" y="4749172"/>
                  <a:ext cx="2733790" cy="46101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07000"/>
                    </a:lnSpc>
                    <a:spcBef>
                      <a:spcPts val="0"/>
                    </a:spcBef>
                    <a:spcAft>
                      <a:spcPts val="800"/>
                    </a:spcAft>
                  </a:pPr>
                  <a:r>
                    <a:rPr lang="en-US" sz="2000" b="1" dirty="0">
                      <a:ln w="9525" cap="flat" cmpd="sng" algn="ctr">
                        <a:solidFill>
                          <a:srgbClr val="FFFFFF"/>
                        </a:solidFill>
                        <a:prstDash val="solid"/>
                        <a:round/>
                      </a:ln>
                      <a:effectLst>
                        <a:outerShdw blurRad="12700" dist="38100" dir="2700000" algn="tl">
                          <a:schemeClr val="bg1">
                            <a:lumMod val="50000"/>
                          </a:schemeClr>
                        </a:outerShdw>
                      </a:effectLst>
                      <a:latin typeface="Arial Black" panose="020B0A04020102020204" pitchFamily="34" charset="0"/>
                      <a:ea typeface="Calibri"/>
                      <a:cs typeface="Times New Roman"/>
                    </a:rPr>
                    <a:t>COME JOIN US</a:t>
                  </a:r>
                  <a:endParaRPr lang="en-US" sz="2000" dirty="0">
                    <a:effectLst/>
                    <a:latin typeface="Arial Black" panose="020B0A04020102020204" pitchFamily="34" charset="0"/>
                    <a:ea typeface="Calibri"/>
                    <a:cs typeface="Times New Roman"/>
                  </a:endParaRPr>
                </a:p>
              </p:txBody>
            </p:sp>
            <p:pic>
              <p:nvPicPr>
                <p:cNvPr id="27" name="Picture 26" descr="A picture containing text, clipart&#10;&#10;Description automatically generated">
                  <a:extLst>
                    <a:ext uri="{FF2B5EF4-FFF2-40B4-BE49-F238E27FC236}">
                      <a16:creationId xmlns:a16="http://schemas.microsoft.com/office/drawing/2014/main" id="{C9B00B8E-46CA-1358-ED7F-2488CB283B45}"/>
                    </a:ext>
                  </a:extLst>
                </p:cNvPr>
                <p:cNvPicPr/>
                <p:nvPr/>
              </p:nvPicPr>
              <p:blipFill>
                <a:blip r:embed="rId6" cstate="print">
                  <a:extLst>
                    <a:ext uri="{28A0092B-C50C-407E-A947-70E740481C1C}">
                      <a14:useLocalDpi xmlns:a14="http://schemas.microsoft.com/office/drawing/2010/main" val="0"/>
                    </a:ext>
                  </a:extLst>
                </a:blip>
                <a:stretch>
                  <a:fillRect/>
                </a:stretch>
              </p:blipFill>
              <p:spPr>
                <a:xfrm>
                  <a:off x="3539678" y="170613"/>
                  <a:ext cx="2233295" cy="615315"/>
                </a:xfrm>
                <a:prstGeom prst="rect">
                  <a:avLst/>
                </a:prstGeom>
              </p:spPr>
            </p:pic>
            <p:pic>
              <p:nvPicPr>
                <p:cNvPr id="28" name="Picture 27">
                  <a:extLst>
                    <a:ext uri="{FF2B5EF4-FFF2-40B4-BE49-F238E27FC236}">
                      <a16:creationId xmlns:a16="http://schemas.microsoft.com/office/drawing/2014/main" id="{7F97682A-15B5-F102-6A8B-AE3DDF978571}"/>
                    </a:ext>
                  </a:extLst>
                </p:cNvPr>
                <p:cNvPicPr>
                  <a:picLocks noChangeAspect="1"/>
                </p:cNvPicPr>
                <p:nvPr/>
              </p:nvPicPr>
              <p:blipFill>
                <a:blip r:embed="rId7" cstate="print">
                  <a:extLst>
                    <a:ext uri="{BEBA8EAE-BF5A-486C-A8C5-ECC9F3942E4B}">
                      <a14:imgProps xmlns:a14="http://schemas.microsoft.com/office/drawing/2010/main">
                        <a14:imgLayer r:embed="rId8">
                          <a14:imgEffect>
                            <a14:backgroundRemoval t="10000" b="90000" l="10000" r="90000"/>
                          </a14:imgEffect>
                          <a14:imgEffect>
                            <a14:brightnessContrast contrast="40000"/>
                          </a14:imgEffect>
                        </a14:imgLayer>
                      </a14:imgProps>
                    </a:ext>
                    <a:ext uri="{28A0092B-C50C-407E-A947-70E740481C1C}">
                      <a14:useLocalDpi xmlns:a14="http://schemas.microsoft.com/office/drawing/2010/main" val="0"/>
                    </a:ext>
                    <a:ext uri="{837473B0-CC2E-450A-ABE3-18F120FF3D39}">
                      <a1611:picAttrSrcUrl xmlns:a1611="http://schemas.microsoft.com/office/drawing/2016/11/main" r:id="rId9"/>
                    </a:ext>
                  </a:extLst>
                </a:blip>
                <a:stretch>
                  <a:fillRect/>
                </a:stretch>
              </p:blipFill>
              <p:spPr>
                <a:xfrm>
                  <a:off x="-308891" y="5357028"/>
                  <a:ext cx="2390839" cy="1599834"/>
                </a:xfrm>
                <a:prstGeom prst="rect">
                  <a:avLst/>
                </a:prstGeom>
              </p:spPr>
            </p:pic>
            <p:sp>
              <p:nvSpPr>
                <p:cNvPr id="29" name="Text Box 7">
                  <a:extLst>
                    <a:ext uri="{FF2B5EF4-FFF2-40B4-BE49-F238E27FC236}">
                      <a16:creationId xmlns:a16="http://schemas.microsoft.com/office/drawing/2014/main" id="{0A19FD51-3F6F-7D6C-50E4-08DB826E103A}"/>
                    </a:ext>
                  </a:extLst>
                </p:cNvPr>
                <p:cNvSpPr txBox="1"/>
                <p:nvPr/>
              </p:nvSpPr>
              <p:spPr>
                <a:xfrm>
                  <a:off x="3340482" y="3528866"/>
                  <a:ext cx="2806065" cy="123444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07000"/>
                    </a:lnSpc>
                    <a:spcBef>
                      <a:spcPts val="0"/>
                    </a:spcBef>
                    <a:spcAft>
                      <a:spcPts val="0"/>
                    </a:spcAft>
                  </a:pPr>
                  <a:r>
                    <a:rPr lang="en-US" sz="1200" dirty="0">
                      <a:effectLst/>
                      <a:latin typeface="Arial Black" panose="020B0A04020102020204" pitchFamily="34" charset="0"/>
                      <a:ea typeface="Times New Roman"/>
                      <a:cs typeface="Times New Roman"/>
                    </a:rPr>
                    <a:t>Please visit the website for our list of officers, contact information, calendar of events, and other information about Post 1799 </a:t>
                  </a:r>
                  <a:endParaRPr lang="en-US" sz="1200" dirty="0">
                    <a:effectLst/>
                    <a:latin typeface="Arial Black" panose="020B0A04020102020204" pitchFamily="34" charset="0"/>
                    <a:ea typeface="Calibri"/>
                    <a:cs typeface="Times New Roman"/>
                  </a:endParaRPr>
                </a:p>
              </p:txBody>
            </p:sp>
          </p:grpSp>
          <p:grpSp>
            <p:nvGrpSpPr>
              <p:cNvPr id="12" name="Group 11">
                <a:extLst>
                  <a:ext uri="{FF2B5EF4-FFF2-40B4-BE49-F238E27FC236}">
                    <a16:creationId xmlns:a16="http://schemas.microsoft.com/office/drawing/2014/main" id="{5EDA5D34-6DD3-9687-D9E3-BF21F2F4464E}"/>
                  </a:ext>
                </a:extLst>
              </p:cNvPr>
              <p:cNvGrpSpPr/>
              <p:nvPr/>
            </p:nvGrpSpPr>
            <p:grpSpPr>
              <a:xfrm>
                <a:off x="6207582" y="177280"/>
                <a:ext cx="2824773" cy="6680720"/>
                <a:chOff x="6381114" y="177280"/>
                <a:chExt cx="2824773" cy="6680720"/>
              </a:xfrm>
            </p:grpSpPr>
            <p:sp>
              <p:nvSpPr>
                <p:cNvPr id="18" name="Text Box 2">
                  <a:extLst>
                    <a:ext uri="{FF2B5EF4-FFF2-40B4-BE49-F238E27FC236}">
                      <a16:creationId xmlns:a16="http://schemas.microsoft.com/office/drawing/2014/main" id="{BC02150D-57B9-81BD-C99A-E4617B58AEAC}"/>
                    </a:ext>
                  </a:extLst>
                </p:cNvPr>
                <p:cNvSpPr txBox="1"/>
                <p:nvPr/>
              </p:nvSpPr>
              <p:spPr>
                <a:xfrm>
                  <a:off x="6381114" y="799985"/>
                  <a:ext cx="2824773" cy="142113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07000"/>
                    </a:lnSpc>
                    <a:spcBef>
                      <a:spcPts val="0"/>
                    </a:spcBef>
                    <a:spcAft>
                      <a:spcPts val="0"/>
                    </a:spcAft>
                  </a:pPr>
                  <a:r>
                    <a:rPr lang="en-US" sz="1400" b="1" dirty="0">
                      <a:effectLst/>
                      <a:latin typeface="Arial Black" panose="020B0A04020102020204" pitchFamily="34" charset="0"/>
                      <a:ea typeface="Calibri"/>
                      <a:cs typeface="Times New Roman"/>
                    </a:rPr>
                    <a:t>Post 1799</a:t>
                  </a:r>
                  <a:endParaRPr lang="en-US" sz="1400" dirty="0">
                    <a:effectLst/>
                    <a:latin typeface="Arial Black" panose="020B0A04020102020204" pitchFamily="34" charset="0"/>
                    <a:ea typeface="Calibri"/>
                    <a:cs typeface="Times New Roman"/>
                  </a:endParaRPr>
                </a:p>
                <a:p>
                  <a:pPr marL="0" marR="0" algn="ctr">
                    <a:lnSpc>
                      <a:spcPct val="107000"/>
                    </a:lnSpc>
                    <a:spcBef>
                      <a:spcPts val="0"/>
                    </a:spcBef>
                    <a:spcAft>
                      <a:spcPts val="0"/>
                    </a:spcAft>
                  </a:pPr>
                  <a:r>
                    <a:rPr lang="en-US" sz="1400" i="1" dirty="0">
                      <a:effectLst/>
                      <a:latin typeface="Arial Black" panose="020B0A04020102020204" pitchFamily="34" charset="0"/>
                      <a:ea typeface="Calibri"/>
                      <a:cs typeface="Times New Roman"/>
                    </a:rPr>
                    <a:t>serving the communities of</a:t>
                  </a:r>
                  <a:endParaRPr lang="en-US" sz="1400" dirty="0">
                    <a:effectLst/>
                    <a:latin typeface="Arial Black" panose="020B0A04020102020204" pitchFamily="34" charset="0"/>
                    <a:ea typeface="Calibri"/>
                    <a:cs typeface="Times New Roman"/>
                  </a:endParaRPr>
                </a:p>
                <a:p>
                  <a:pPr marL="0" marR="0" algn="ctr">
                    <a:lnSpc>
                      <a:spcPct val="107000"/>
                    </a:lnSpc>
                    <a:spcBef>
                      <a:spcPts val="0"/>
                    </a:spcBef>
                    <a:spcAft>
                      <a:spcPts val="0"/>
                    </a:spcAft>
                  </a:pPr>
                  <a:r>
                    <a:rPr lang="en-US" sz="1400" b="1" dirty="0">
                      <a:effectLst/>
                      <a:latin typeface="Arial Black" panose="020B0A04020102020204" pitchFamily="34" charset="0"/>
                      <a:ea typeface="Calibri"/>
                      <a:cs typeface="Times New Roman"/>
                    </a:rPr>
                    <a:t>HAYMARKET, GAINESVILLE, and CATHARPIN, VIRGINIA</a:t>
                  </a:r>
                  <a:endParaRPr lang="en-US" sz="1400" dirty="0">
                    <a:effectLst/>
                    <a:latin typeface="Arial Black" panose="020B0A04020102020204" pitchFamily="34" charset="0"/>
                    <a:ea typeface="Calibri"/>
                    <a:cs typeface="Times New Roman"/>
                  </a:endParaRPr>
                </a:p>
              </p:txBody>
            </p:sp>
            <p:sp>
              <p:nvSpPr>
                <p:cNvPr id="19" name="Text Box 4">
                  <a:extLst>
                    <a:ext uri="{FF2B5EF4-FFF2-40B4-BE49-F238E27FC236}">
                      <a16:creationId xmlns:a16="http://schemas.microsoft.com/office/drawing/2014/main" id="{C17B42D3-48C9-D413-28A3-9B8D44AD7E55}"/>
                    </a:ext>
                  </a:extLst>
                </p:cNvPr>
                <p:cNvSpPr txBox="1"/>
                <p:nvPr/>
              </p:nvSpPr>
              <p:spPr>
                <a:xfrm>
                  <a:off x="6629400" y="3128684"/>
                  <a:ext cx="2345055" cy="2506980"/>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07000"/>
                    </a:lnSpc>
                    <a:spcBef>
                      <a:spcPts val="0"/>
                    </a:spcBef>
                    <a:spcAft>
                      <a:spcPts val="800"/>
                    </a:spcAft>
                  </a:pPr>
                  <a:r>
                    <a:rPr lang="en-US" sz="1100" b="1" dirty="0">
                      <a:solidFill>
                        <a:srgbClr val="646668"/>
                      </a:solidFill>
                      <a:effectLst/>
                      <a:latin typeface="Helvetica"/>
                      <a:ea typeface="Calibri"/>
                      <a:cs typeface="Times New Roman"/>
                    </a:rPr>
                    <a:t>The American Legion is focused on entitlements and benefits for Veterans and their families.</a:t>
                  </a:r>
                  <a:endParaRPr lang="en-US" sz="1100" dirty="0">
                    <a:effectLst/>
                    <a:latin typeface="Calibri"/>
                    <a:ea typeface="Calibri"/>
                    <a:cs typeface="Times New Roman"/>
                  </a:endParaRPr>
                </a:p>
                <a:p>
                  <a:pPr marL="0" marR="0" algn="ctr">
                    <a:lnSpc>
                      <a:spcPct val="107000"/>
                    </a:lnSpc>
                    <a:spcBef>
                      <a:spcPts val="0"/>
                    </a:spcBef>
                    <a:spcAft>
                      <a:spcPts val="800"/>
                    </a:spcAft>
                  </a:pPr>
                  <a:r>
                    <a:rPr lang="en-US" sz="1100" b="1" dirty="0">
                      <a:solidFill>
                        <a:srgbClr val="646668"/>
                      </a:solidFill>
                      <a:effectLst/>
                      <a:latin typeface="Helvetica"/>
                      <a:ea typeface="Calibri"/>
                      <a:cs typeface="Times New Roman"/>
                    </a:rPr>
                    <a:t>Membership in Post 1799 offers you the opportunity to get involved in community programs, and to invest in youth activities and education.</a:t>
                  </a:r>
                  <a:endParaRPr lang="en-US" sz="1100" dirty="0">
                    <a:effectLst/>
                    <a:latin typeface="Calibri"/>
                    <a:ea typeface="Calibri"/>
                    <a:cs typeface="Times New Roman"/>
                  </a:endParaRPr>
                </a:p>
                <a:p>
                  <a:pPr marL="0" marR="0" algn="ctr">
                    <a:lnSpc>
                      <a:spcPct val="107000"/>
                    </a:lnSpc>
                    <a:spcBef>
                      <a:spcPts val="0"/>
                    </a:spcBef>
                    <a:spcAft>
                      <a:spcPts val="800"/>
                    </a:spcAft>
                  </a:pPr>
                  <a:r>
                    <a:rPr lang="en-US" sz="1100" b="1" dirty="0">
                      <a:solidFill>
                        <a:srgbClr val="646668"/>
                      </a:solidFill>
                      <a:effectLst/>
                      <a:latin typeface="Helvetica"/>
                      <a:ea typeface="Calibri"/>
                      <a:cs typeface="Times New Roman"/>
                    </a:rPr>
                    <a:t>It also is a source of special fellowship and camaraderie with other Veterans who “have been there, done that!”</a:t>
                  </a:r>
                  <a:endParaRPr lang="en-US" sz="1100" dirty="0">
                    <a:effectLst/>
                    <a:latin typeface="Calibri"/>
                    <a:ea typeface="Calibri"/>
                    <a:cs typeface="Times New Roman"/>
                  </a:endParaRPr>
                </a:p>
                <a:p>
                  <a:pPr marL="0" marR="0" algn="ctr">
                    <a:lnSpc>
                      <a:spcPct val="107000"/>
                    </a:lnSpc>
                    <a:spcBef>
                      <a:spcPts val="0"/>
                    </a:spcBef>
                    <a:spcAft>
                      <a:spcPts val="800"/>
                    </a:spcAft>
                  </a:pPr>
                  <a:r>
                    <a:rPr lang="en-US" sz="1100" b="1" dirty="0">
                      <a:solidFill>
                        <a:srgbClr val="646668"/>
                      </a:solidFill>
                      <a:effectLst/>
                      <a:latin typeface="Helvetica"/>
                      <a:ea typeface="Calibri"/>
                      <a:cs typeface="Times New Roman"/>
                    </a:rPr>
                    <a:t>.</a:t>
                  </a:r>
                  <a:endParaRPr lang="en-US" sz="1100" dirty="0">
                    <a:effectLst/>
                    <a:latin typeface="Calibri"/>
                    <a:ea typeface="Calibri"/>
                    <a:cs typeface="Times New Roman"/>
                  </a:endParaRPr>
                </a:p>
              </p:txBody>
            </p:sp>
            <p:sp>
              <p:nvSpPr>
                <p:cNvPr id="20" name="Text Box 5">
                  <a:extLst>
                    <a:ext uri="{FF2B5EF4-FFF2-40B4-BE49-F238E27FC236}">
                      <a16:creationId xmlns:a16="http://schemas.microsoft.com/office/drawing/2014/main" id="{2A9792BC-A61A-CB12-E70A-9F05876302A8}"/>
                    </a:ext>
                  </a:extLst>
                </p:cNvPr>
                <p:cNvSpPr txBox="1"/>
                <p:nvPr/>
              </p:nvSpPr>
              <p:spPr>
                <a:xfrm>
                  <a:off x="6492240" y="5595524"/>
                  <a:ext cx="2499360" cy="1262476"/>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57150" marR="0" algn="ctr">
                    <a:lnSpc>
                      <a:spcPct val="107000"/>
                    </a:lnSpc>
                    <a:spcBef>
                      <a:spcPts val="0"/>
                    </a:spcBef>
                    <a:spcAft>
                      <a:spcPts val="800"/>
                    </a:spcAft>
                  </a:pPr>
                  <a:r>
                    <a:rPr lang="en-US" sz="1200" b="1" dirty="0">
                      <a:solidFill>
                        <a:srgbClr val="C00000"/>
                      </a:solidFill>
                      <a:effectLst/>
                      <a:latin typeface="Lucida Calligraphy"/>
                      <a:ea typeface="Calibri"/>
                      <a:cs typeface="Tunga"/>
                    </a:rPr>
                    <a:t>The American Legion is the Nation’s largest wartime Veterans’ service organization, but…</a:t>
                  </a:r>
                  <a:endParaRPr lang="en-US" sz="1100" dirty="0">
                    <a:effectLst/>
                    <a:latin typeface="Calibri"/>
                    <a:ea typeface="Calibri"/>
                    <a:cs typeface="Times New Roman"/>
                  </a:endParaRPr>
                </a:p>
                <a:p>
                  <a:pPr marL="57150" marR="0" algn="ctr">
                    <a:lnSpc>
                      <a:spcPct val="107000"/>
                    </a:lnSpc>
                    <a:spcBef>
                      <a:spcPts val="0"/>
                    </a:spcBef>
                    <a:spcAft>
                      <a:spcPts val="0"/>
                    </a:spcAft>
                  </a:pPr>
                  <a:r>
                    <a:rPr lang="en-US" sz="1200" dirty="0">
                      <a:solidFill>
                        <a:srgbClr val="C00000"/>
                      </a:solidFill>
                      <a:effectLst/>
                      <a:latin typeface="Arial Black"/>
                      <a:ea typeface="Calibri"/>
                      <a:cs typeface="Tunga"/>
                    </a:rPr>
                    <a:t>WE STILL NEED</a:t>
                  </a:r>
                  <a:r>
                    <a:rPr lang="en-US" sz="1200" dirty="0">
                      <a:solidFill>
                        <a:srgbClr val="C00000"/>
                      </a:solidFill>
                      <a:effectLst/>
                      <a:latin typeface="Lucida Calligraphy"/>
                      <a:ea typeface="Calibri"/>
                      <a:cs typeface="Tunga"/>
                    </a:rPr>
                    <a:t> </a:t>
                  </a:r>
                  <a:r>
                    <a:rPr lang="en-US" sz="1200" dirty="0">
                      <a:solidFill>
                        <a:srgbClr val="C00000"/>
                      </a:solidFill>
                      <a:effectLst/>
                      <a:latin typeface="Arial Black"/>
                      <a:ea typeface="Calibri"/>
                      <a:cs typeface="Tunga"/>
                    </a:rPr>
                    <a:t>YOU!</a:t>
                  </a:r>
                  <a:endParaRPr lang="en-US" sz="1100" dirty="0">
                    <a:effectLst/>
                    <a:latin typeface="Calibri"/>
                    <a:ea typeface="Calibri"/>
                    <a:cs typeface="Times New Roman"/>
                  </a:endParaRPr>
                </a:p>
                <a:p>
                  <a:pPr marL="0" marR="0" algn="ctr">
                    <a:lnSpc>
                      <a:spcPct val="107000"/>
                    </a:lnSpc>
                    <a:spcBef>
                      <a:spcPts val="0"/>
                    </a:spcBef>
                    <a:spcAft>
                      <a:spcPts val="0"/>
                    </a:spcAft>
                  </a:pPr>
                  <a:r>
                    <a:rPr lang="en-US" sz="1100" dirty="0">
                      <a:effectLst/>
                      <a:latin typeface="Lucida Calligraphy"/>
                      <a:ea typeface="Calibri"/>
                      <a:cs typeface="Times New Roman"/>
                    </a:rPr>
                    <a:t> </a:t>
                  </a:r>
                  <a:endParaRPr lang="en-US" sz="1100" dirty="0">
                    <a:effectLst/>
                    <a:latin typeface="Calibri"/>
                    <a:ea typeface="Calibri"/>
                    <a:cs typeface="Times New Roman"/>
                  </a:endParaRPr>
                </a:p>
              </p:txBody>
            </p:sp>
            <p:pic>
              <p:nvPicPr>
                <p:cNvPr id="21" name="Picture 20">
                  <a:extLst>
                    <a:ext uri="{FF2B5EF4-FFF2-40B4-BE49-F238E27FC236}">
                      <a16:creationId xmlns:a16="http://schemas.microsoft.com/office/drawing/2014/main" id="{A8504372-BDA8-80E5-156B-A74F2047B707}"/>
                    </a:ext>
                  </a:extLst>
                </p:cNvPr>
                <p:cNvPicPr/>
                <p:nvPr/>
              </p:nvPicPr>
              <p:blipFill>
                <a:blip r:embed="rId10">
                  <a:extLst>
                    <a:ext uri="{28A0092B-C50C-407E-A947-70E740481C1C}">
                      <a14:useLocalDpi xmlns:a14="http://schemas.microsoft.com/office/drawing/2010/main" val="0"/>
                    </a:ext>
                  </a:extLst>
                </a:blip>
                <a:srcRect/>
                <a:stretch>
                  <a:fillRect/>
                </a:stretch>
              </p:blipFill>
              <p:spPr bwMode="auto">
                <a:xfrm>
                  <a:off x="6655435" y="177280"/>
                  <a:ext cx="2231390" cy="615950"/>
                </a:xfrm>
                <a:prstGeom prst="rect">
                  <a:avLst/>
                </a:prstGeom>
                <a:noFill/>
              </p:spPr>
            </p:pic>
            <p:sp>
              <p:nvSpPr>
                <p:cNvPr id="22" name="TextBox 21">
                  <a:extLst>
                    <a:ext uri="{FF2B5EF4-FFF2-40B4-BE49-F238E27FC236}">
                      <a16:creationId xmlns:a16="http://schemas.microsoft.com/office/drawing/2014/main" id="{83B00528-52CE-4A81-F090-984D016A48A3}"/>
                    </a:ext>
                  </a:extLst>
                </p:cNvPr>
                <p:cNvSpPr txBox="1"/>
                <p:nvPr/>
              </p:nvSpPr>
              <p:spPr>
                <a:xfrm>
                  <a:off x="6900502" y="2327243"/>
                  <a:ext cx="1898277" cy="707886"/>
                </a:xfrm>
                <a:prstGeom prst="rect">
                  <a:avLst/>
                </a:prstGeom>
                <a:solidFill>
                  <a:schemeClr val="tx2">
                    <a:lumMod val="60000"/>
                    <a:lumOff val="40000"/>
                  </a:schemeClr>
                </a:solidFill>
                <a:ln w="38100">
                  <a:solidFill>
                    <a:srgbClr val="FF0000"/>
                  </a:solidFill>
                </a:ln>
              </p:spPr>
              <p:txBody>
                <a:bodyPr wrap="none" rtlCol="0">
                  <a:spAutoFit/>
                </a:bodyPr>
                <a:lstStyle/>
                <a:p>
                  <a:pPr algn="ctr"/>
                  <a:r>
                    <a:rPr lang="en-US" sz="1000" dirty="0">
                      <a:solidFill>
                        <a:schemeClr val="bg1"/>
                      </a:solidFill>
                      <a:latin typeface="Arial Black" panose="020B0A04020102020204" pitchFamily="34" charset="0"/>
                    </a:rPr>
                    <a:t>JOIN OTHER VETERANS</a:t>
                  </a:r>
                </a:p>
                <a:p>
                  <a:pPr algn="ctr"/>
                  <a:r>
                    <a:rPr lang="en-US" sz="1000" dirty="0">
                      <a:solidFill>
                        <a:schemeClr val="bg1"/>
                      </a:solidFill>
                      <a:latin typeface="Arial Black" panose="020B0A04020102020204" pitchFamily="34" charset="0"/>
                    </a:rPr>
                    <a:t>IN SERVICE TO </a:t>
                  </a:r>
                </a:p>
                <a:p>
                  <a:pPr algn="ctr"/>
                  <a:r>
                    <a:rPr lang="en-US" sz="1000" dirty="0">
                      <a:solidFill>
                        <a:schemeClr val="bg1"/>
                      </a:solidFill>
                      <a:latin typeface="Arial Black" panose="020B0A04020102020204" pitchFamily="34" charset="0"/>
                    </a:rPr>
                    <a:t>THE  COUNTRY AND </a:t>
                  </a:r>
                </a:p>
                <a:p>
                  <a:pPr algn="ctr"/>
                  <a:r>
                    <a:rPr lang="en-US" sz="1000" dirty="0">
                      <a:solidFill>
                        <a:schemeClr val="bg1"/>
                      </a:solidFill>
                      <a:latin typeface="Arial Black" panose="020B0A04020102020204" pitchFamily="34" charset="0"/>
                    </a:rPr>
                    <a:t>THE NATION</a:t>
                  </a:r>
                </a:p>
              </p:txBody>
            </p:sp>
          </p:grpSp>
          <p:sp>
            <p:nvSpPr>
              <p:cNvPr id="13" name="Rectangle 12">
                <a:extLst>
                  <a:ext uri="{FF2B5EF4-FFF2-40B4-BE49-F238E27FC236}">
                    <a16:creationId xmlns:a16="http://schemas.microsoft.com/office/drawing/2014/main" id="{DE6AF21A-866E-E2BA-F6F5-2A3C0F0D9259}"/>
                  </a:ext>
                </a:extLst>
              </p:cNvPr>
              <p:cNvSpPr/>
              <p:nvPr/>
            </p:nvSpPr>
            <p:spPr>
              <a:xfrm>
                <a:off x="3101273" y="0"/>
                <a:ext cx="2994727" cy="6858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5A197A8B-D51D-EF5E-263A-FA3A297DD619}"/>
                  </a:ext>
                </a:extLst>
              </p:cNvPr>
              <p:cNvSpPr/>
              <p:nvPr/>
            </p:nvSpPr>
            <p:spPr>
              <a:xfrm>
                <a:off x="35714" y="0"/>
                <a:ext cx="2940570" cy="6858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93B1954-1EB3-1C38-2B55-D5FD5D658678}"/>
                  </a:ext>
                </a:extLst>
              </p:cNvPr>
              <p:cNvSpPr/>
              <p:nvPr/>
            </p:nvSpPr>
            <p:spPr>
              <a:xfrm>
                <a:off x="6203430" y="0"/>
                <a:ext cx="2940570" cy="6858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5" descr="A qr code with a white background&#10;&#10;Description automatically generated">
                <a:extLst>
                  <a:ext uri="{FF2B5EF4-FFF2-40B4-BE49-F238E27FC236}">
                    <a16:creationId xmlns:a16="http://schemas.microsoft.com/office/drawing/2014/main" id="{5B8D74BB-0A90-E06D-7CBB-05911733BB87}"/>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4114187" y="2399107"/>
                <a:ext cx="1016241" cy="1022971"/>
              </a:xfrm>
              <a:prstGeom prst="rect">
                <a:avLst/>
              </a:prstGeom>
            </p:spPr>
          </p:pic>
          <p:sp>
            <p:nvSpPr>
              <p:cNvPr id="17" name="Rectangle 1">
                <a:extLst>
                  <a:ext uri="{FF2B5EF4-FFF2-40B4-BE49-F238E27FC236}">
                    <a16:creationId xmlns:a16="http://schemas.microsoft.com/office/drawing/2014/main" id="{C08C0578-50E8-099D-D5FB-4FEE1B4D60F3}"/>
                  </a:ext>
                </a:extLst>
              </p:cNvPr>
              <p:cNvSpPr>
                <a:spLocks noChangeArrowheads="1"/>
              </p:cNvSpPr>
              <p:nvPr/>
            </p:nvSpPr>
            <p:spPr bwMode="auto">
              <a:xfrm>
                <a:off x="135051" y="4949192"/>
                <a:ext cx="2776869" cy="64633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222222"/>
                    </a:solidFill>
                    <a:effectLst/>
                    <a:latin typeface="Arial" panose="020B0604020202020204" pitchFamily="34" charset="0"/>
                    <a:cs typeface="Arial" panose="020B0604020202020204" pitchFamily="34" charset="0"/>
                  </a:rPr>
                  <a:t> </a:t>
                </a:r>
                <a:r>
                  <a:rPr kumimoji="0" lang="en-US" altLang="en-US" sz="1800" b="0" i="0" u="none" strike="noStrike" cap="none" normalizeH="0" baseline="0" dirty="0">
                    <a:ln>
                      <a:noFill/>
                    </a:ln>
                    <a:solidFill>
                      <a:srgbClr val="1155CC"/>
                    </a:solidFill>
                    <a:effectLst/>
                    <a:latin typeface="Arial" panose="020B0604020202020204" pitchFamily="34" charset="0"/>
                    <a:cs typeface="Arial" panose="020B0604020202020204" pitchFamily="34" charset="0"/>
                    <a:hlinkClick r:id="rId12"/>
                  </a:rPr>
                  <a:t>https://www.alpost1799.</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1155CC"/>
                    </a:solidFill>
                    <a:effectLst/>
                    <a:latin typeface="Arial" panose="020B0604020202020204" pitchFamily="34" charset="0"/>
                    <a:cs typeface="Arial" panose="020B0604020202020204" pitchFamily="34" charset="0"/>
                    <a:hlinkClick r:id="rId12"/>
                  </a:rPr>
                  <a:t>org/about.html</a:t>
                </a:r>
                <a:r>
                  <a:rPr kumimoji="0" lang="en-US" altLang="en-US" sz="1800" b="0" i="0" u="none" strike="noStrike" cap="none" normalizeH="0" baseline="0" dirty="0">
                    <a:ln>
                      <a:noFill/>
                    </a:ln>
                    <a:solidFill>
                      <a:srgbClr val="222222"/>
                    </a:solidFill>
                    <a:effectLst/>
                    <a:latin typeface="Arial" panose="020B0604020202020204" pitchFamily="34" charset="0"/>
                    <a:cs typeface="Arial" panose="020B0604020202020204" pitchFamily="34" charset="0"/>
                  </a:rPr>
                  <a:t> </a:t>
                </a:r>
                <a:r>
                  <a:rPr kumimoji="0" lang="en-US" altLang="en-US" sz="1800" b="0" i="0" u="none" strike="noStrike" cap="none" normalizeH="0" baseline="0" dirty="0">
                    <a:ln>
                      <a:noFill/>
                    </a:ln>
                    <a:solidFill>
                      <a:schemeClr val="tx1"/>
                    </a:solidFill>
                    <a:effectLst/>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pic>
          <p:nvPicPr>
            <p:cNvPr id="3" name="Picture 2" descr="A black and yellow logo with white text">
              <a:extLst>
                <a:ext uri="{FF2B5EF4-FFF2-40B4-BE49-F238E27FC236}">
                  <a16:creationId xmlns:a16="http://schemas.microsoft.com/office/drawing/2014/main" id="{3B72011A-F750-E662-E65D-A2571422CB53}"/>
                </a:ext>
              </a:extLst>
            </p:cNvPr>
            <p:cNvPicPr>
              <a:picLocks noChangeAspect="1"/>
            </p:cNvPicPr>
            <p:nvPr/>
          </p:nvPicPr>
          <p:blipFill>
            <a:blip r:embed="rId13">
              <a:extLst>
                <a:ext uri="{BEBA8EAE-BF5A-486C-A8C5-ECC9F3942E4B}">
                  <a14:imgProps xmlns:a14="http://schemas.microsoft.com/office/drawing/2010/main">
                    <a14:imgLayer r:embed="rId14">
                      <a14:imgEffect>
                        <a14:backgroundRemoval t="10000" b="90000" l="10000" r="90000">
                          <a14:foregroundMark x1="52917" y1="15833" x2="42292" y2="20972"/>
                          <a14:foregroundMark x1="42292" y1="20972" x2="28021" y2="35139"/>
                          <a14:foregroundMark x1="28021" y1="35139" x2="26354" y2="43611"/>
                          <a14:foregroundMark x1="26354" y1="43611" x2="28021" y2="58333"/>
                          <a14:foregroundMark x1="72604" y1="42361" x2="40417" y2="50972"/>
                          <a14:foregroundMark x1="40417" y1="50972" x2="59583" y2="46806"/>
                          <a14:foregroundMark x1="59583" y1="46806" x2="64167" y2="52917"/>
                          <a14:foregroundMark x1="64167" y1="52917" x2="38958" y2="52361"/>
                          <a14:foregroundMark x1="38958" y1="52361" x2="39896" y2="49167"/>
                          <a14:foregroundMark x1="58542" y1="18611" x2="67604" y2="26944"/>
                          <a14:foregroundMark x1="67604" y1="26944" x2="77292" y2="50278"/>
                          <a14:foregroundMark x1="77292" y1="50278" x2="78646" y2="57778"/>
                          <a14:foregroundMark x1="75417" y1="45278" x2="73854" y2="55278"/>
                          <a14:foregroundMark x1="28229" y1="46250" x2="25938" y2="52639"/>
                          <a14:foregroundMark x1="25938" y1="52639" x2="26042" y2="53194"/>
                        </a14:backgroundRemoval>
                      </a14:imgEffect>
                    </a14:imgLayer>
                  </a14:imgProps>
                </a:ext>
                <a:ext uri="{28A0092B-C50C-407E-A947-70E740481C1C}">
                  <a14:useLocalDpi xmlns:a14="http://schemas.microsoft.com/office/drawing/2010/main" val="0"/>
                </a:ext>
              </a:extLst>
            </a:blip>
            <a:srcRect l="17874" t="8943" r="17208" b="11208"/>
            <a:stretch>
              <a:fillRect/>
            </a:stretch>
          </p:blipFill>
          <p:spPr>
            <a:xfrm>
              <a:off x="1522126" y="5577842"/>
              <a:ext cx="1275990" cy="1177094"/>
            </a:xfrm>
            <a:prstGeom prst="rect">
              <a:avLst/>
            </a:prstGeom>
          </p:spPr>
        </p:pic>
      </p:grpSp>
    </p:spTree>
    <p:extLst>
      <p:ext uri="{BB962C8B-B14F-4D97-AF65-F5344CB8AC3E}">
        <p14:creationId xmlns:p14="http://schemas.microsoft.com/office/powerpoint/2010/main" val="414386545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224</TotalTime>
  <Words>1021</Words>
  <Application>Microsoft Office PowerPoint</Application>
  <PresentationFormat>On-screen Show (4:3)</PresentationFormat>
  <Paragraphs>124</Paragraphs>
  <Slides>2</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vt:i4>
      </vt:variant>
    </vt:vector>
  </HeadingPairs>
  <TitlesOfParts>
    <vt:vector size="13" baseType="lpstr">
      <vt:lpstr>&amp;quot</vt:lpstr>
      <vt:lpstr>Aptos</vt:lpstr>
      <vt:lpstr>Aptos Display</vt:lpstr>
      <vt:lpstr>Arial</vt:lpstr>
      <vt:lpstr>Arial Black</vt:lpstr>
      <vt:lpstr>Calibri</vt:lpstr>
      <vt:lpstr>Helvetica</vt:lpstr>
      <vt:lpstr>Lucida Calligraphy</vt:lpstr>
      <vt:lpstr>Tahoma</vt:lpstr>
      <vt:lpstr>Times New Roman</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carlos collat</dc:creator>
  <cp:lastModifiedBy>Robert Wyman</cp:lastModifiedBy>
  <cp:revision>9</cp:revision>
  <cp:lastPrinted>2026-01-20T19:15:08Z</cp:lastPrinted>
  <dcterms:created xsi:type="dcterms:W3CDTF">2024-07-10T20:04:28Z</dcterms:created>
  <dcterms:modified xsi:type="dcterms:W3CDTF">2026-01-20T19:17:33Z</dcterms:modified>
</cp:coreProperties>
</file>